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257" r:id="rId3"/>
    <p:sldId id="258" r:id="rId4"/>
    <p:sldId id="275" r:id="rId5"/>
    <p:sldId id="259" r:id="rId6"/>
    <p:sldId id="282" r:id="rId7"/>
    <p:sldId id="276" r:id="rId8"/>
    <p:sldId id="269" r:id="rId9"/>
    <p:sldId id="261" r:id="rId10"/>
    <p:sldId id="266" r:id="rId11"/>
    <p:sldId id="265" r:id="rId12"/>
    <p:sldId id="281" r:id="rId13"/>
    <p:sldId id="277" r:id="rId14"/>
    <p:sldId id="285" r:id="rId15"/>
    <p:sldId id="263" r:id="rId16"/>
    <p:sldId id="262" r:id="rId17"/>
    <p:sldId id="278" r:id="rId18"/>
    <p:sldId id="264" r:id="rId19"/>
    <p:sldId id="286" r:id="rId20"/>
    <p:sldId id="279" r:id="rId21"/>
    <p:sldId id="270" r:id="rId22"/>
    <p:sldId id="260" r:id="rId23"/>
    <p:sldId id="272" r:id="rId24"/>
    <p:sldId id="287" r:id="rId25"/>
    <p:sldId id="291" r:id="rId26"/>
    <p:sldId id="288" r:id="rId27"/>
    <p:sldId id="268" r:id="rId28"/>
    <p:sldId id="292" r:id="rId29"/>
    <p:sldId id="293" r:id="rId30"/>
    <p:sldId id="294" r:id="rId31"/>
    <p:sldId id="289" r:id="rId32"/>
    <p:sldId id="299" r:id="rId33"/>
    <p:sldId id="300" r:id="rId34"/>
    <p:sldId id="295" r:id="rId35"/>
    <p:sldId id="290" r:id="rId36"/>
    <p:sldId id="271" r:id="rId37"/>
    <p:sldId id="296" r:id="rId38"/>
    <p:sldId id="297" r:id="rId39"/>
    <p:sldId id="273" r:id="rId40"/>
    <p:sldId id="298" r:id="rId41"/>
    <p:sldId id="274" r:id="rId42"/>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9" d="100"/>
          <a:sy n="109" d="100"/>
        </p:scale>
        <p:origin x="706"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0336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25194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25887792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5627910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7908051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BEE"/>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Shape 1"/>
          <p:cNvSpPr/>
          <p:nvPr/>
        </p:nvSpPr>
        <p:spPr>
          <a:xfrm>
            <a:off x="0" y="5093208"/>
            <a:ext cx="9144000" cy="54864"/>
          </a:xfrm>
          <a:prstGeom prst="rect">
            <a:avLst/>
          </a:prstGeom>
          <a:solidFill>
            <a:srgbClr val="B93720"/>
          </a:solidFill>
          <a:ln w="12700">
            <a:solidFill>
              <a:srgbClr val="B93720"/>
            </a:solidFill>
            <a:prstDash val="solid"/>
          </a:ln>
        </p:spPr>
      </p:sp>
      <p:sp>
        <p:nvSpPr>
          <p:cNvPr id="4" name="Shape 2"/>
          <p:cNvSpPr/>
          <p:nvPr/>
        </p:nvSpPr>
        <p:spPr>
          <a:xfrm>
            <a:off x="5230368" y="0"/>
            <a:ext cx="3913632" cy="5143500"/>
          </a:xfrm>
          <a:prstGeom prst="rect">
            <a:avLst/>
          </a:prstGeom>
          <a:solidFill>
            <a:srgbClr val="1A1A1A"/>
          </a:solidFill>
          <a:ln w="12700">
            <a:solidFill>
              <a:srgbClr val="1A1A1A"/>
            </a:solidFill>
            <a:prstDash val="solid"/>
          </a:ln>
        </p:spPr>
      </p:sp>
      <p:pic>
        <p:nvPicPr>
          <p:cNvPr id="5" name="Image 0" descr="preencoded.png"/>
          <p:cNvPicPr>
            <a:picLocks noChangeAspect="1"/>
          </p:cNvPicPr>
          <p:nvPr/>
        </p:nvPicPr>
        <p:blipFill>
          <a:blip r:embed="rId3"/>
          <a:srcRect/>
          <a:stretch/>
        </p:blipFill>
        <p:spPr>
          <a:xfrm>
            <a:off x="5230368" y="0"/>
            <a:ext cx="3913632" cy="5143500"/>
          </a:xfrm>
          <a:prstGeom prst="rect">
            <a:avLst/>
          </a:prstGeom>
        </p:spPr>
      </p:pic>
      <p:sp>
        <p:nvSpPr>
          <p:cNvPr id="7" name="Text 3"/>
          <p:cNvSpPr/>
          <p:nvPr/>
        </p:nvSpPr>
        <p:spPr>
          <a:xfrm>
            <a:off x="211015" y="1481328"/>
            <a:ext cx="4772465" cy="1115568"/>
          </a:xfrm>
          <a:prstGeom prst="rect">
            <a:avLst/>
          </a:prstGeom>
          <a:noFill/>
          <a:ln/>
        </p:spPr>
        <p:txBody>
          <a:bodyPr wrap="square" lIns="0" tIns="0" rIns="0" bIns="0" rtlCol="0" anchor="ctr"/>
          <a:lstStyle/>
          <a:p>
            <a:pPr marL="0" indent="0" algn="ctr">
              <a:lnSpc>
                <a:spcPct val="120000"/>
              </a:lnSpc>
              <a:buNone/>
            </a:pPr>
            <a:r>
              <a:rPr lang="en-US" sz="2400" b="1" dirty="0">
                <a:solidFill>
                  <a:srgbClr val="1A1A1A"/>
                </a:solidFill>
                <a:latin typeface="Georgia" pitchFamily="34" charset="0"/>
                <a:ea typeface="Georgia" pitchFamily="34" charset="-122"/>
                <a:cs typeface="Georgia" pitchFamily="34" charset="-120"/>
              </a:rPr>
              <a:t>Story and philosophy of Ramalinga </a:t>
            </a:r>
            <a:r>
              <a:rPr lang="en-US" sz="2400" b="1" dirty="0" err="1">
                <a:solidFill>
                  <a:srgbClr val="1A1A1A"/>
                </a:solidFill>
                <a:latin typeface="Georgia" pitchFamily="34" charset="0"/>
                <a:ea typeface="Georgia" pitchFamily="34" charset="-122"/>
                <a:cs typeface="Georgia" pitchFamily="34" charset="-120"/>
              </a:rPr>
              <a:t>Swamigal</a:t>
            </a:r>
            <a:r>
              <a:rPr lang="en-US" sz="2400" b="1" dirty="0">
                <a:solidFill>
                  <a:srgbClr val="1A1A1A"/>
                </a:solidFill>
                <a:latin typeface="Georgia" pitchFamily="34" charset="0"/>
                <a:ea typeface="Georgia" pitchFamily="34" charset="-122"/>
                <a:cs typeface="Georgia" pitchFamily="34" charset="-120"/>
              </a:rPr>
              <a:t> (</a:t>
            </a:r>
            <a:r>
              <a:rPr lang="en-US" sz="2400" b="1" dirty="0" err="1">
                <a:solidFill>
                  <a:srgbClr val="1A1A1A"/>
                </a:solidFill>
                <a:latin typeface="Georgia" pitchFamily="34" charset="0"/>
                <a:ea typeface="Georgia" pitchFamily="34" charset="-122"/>
                <a:cs typeface="Georgia" pitchFamily="34" charset="-120"/>
              </a:rPr>
              <a:t>Vallalar</a:t>
            </a:r>
            <a:r>
              <a:rPr lang="en-US" sz="2400" b="1" dirty="0">
                <a:solidFill>
                  <a:srgbClr val="1A1A1A"/>
                </a:solidFill>
                <a:latin typeface="Georgia" pitchFamily="34" charset="0"/>
                <a:ea typeface="Georgia" pitchFamily="34" charset="-122"/>
                <a:cs typeface="Georgia" pitchFamily="34" charset="-120"/>
              </a:rPr>
              <a:t>)</a:t>
            </a:r>
            <a:endParaRPr lang="en-US" sz="2400" dirty="0"/>
          </a:p>
        </p:txBody>
      </p:sp>
      <p:sp>
        <p:nvSpPr>
          <p:cNvPr id="8" name="Text 4"/>
          <p:cNvSpPr/>
          <p:nvPr/>
        </p:nvSpPr>
        <p:spPr>
          <a:xfrm>
            <a:off x="548640" y="2651760"/>
            <a:ext cx="4434840" cy="548640"/>
          </a:xfrm>
          <a:prstGeom prst="rect">
            <a:avLst/>
          </a:prstGeom>
          <a:noFill/>
          <a:ln/>
        </p:spPr>
        <p:txBody>
          <a:bodyPr wrap="square" lIns="0" tIns="0" rIns="0" bIns="0" rtlCol="0" anchor="ctr"/>
          <a:lstStyle/>
          <a:p>
            <a:pPr marL="0" indent="0">
              <a:buNone/>
            </a:pPr>
            <a:r>
              <a:rPr lang="en-US" sz="2200" i="1" dirty="0">
                <a:solidFill>
                  <a:srgbClr val="B93720"/>
                </a:solidFill>
                <a:latin typeface="Georgia" pitchFamily="34" charset="0"/>
                <a:ea typeface="Georgia" pitchFamily="34" charset="-122"/>
                <a:cs typeface="Georgia" pitchFamily="34" charset="-120"/>
              </a:rPr>
              <a:t>— and why they matter to you.</a:t>
            </a:r>
            <a:endParaRPr lang="en-US" sz="2200" dirty="0"/>
          </a:p>
        </p:txBody>
      </p:sp>
      <p:sp>
        <p:nvSpPr>
          <p:cNvPr id="9" name="Shape 5"/>
          <p:cNvSpPr/>
          <p:nvPr/>
        </p:nvSpPr>
        <p:spPr>
          <a:xfrm>
            <a:off x="548640" y="3337560"/>
            <a:ext cx="1828800" cy="18288"/>
          </a:xfrm>
          <a:prstGeom prst="rect">
            <a:avLst/>
          </a:prstGeom>
          <a:solidFill>
            <a:srgbClr val="F5C125"/>
          </a:solidFill>
          <a:ln w="12700">
            <a:solidFill>
              <a:srgbClr val="F5C125"/>
            </a:solidFill>
            <a:prstDash val="solid"/>
          </a:ln>
        </p:spPr>
      </p:sp>
      <p:sp>
        <p:nvSpPr>
          <p:cNvPr id="10" name="Text 6"/>
          <p:cNvSpPr/>
          <p:nvPr/>
        </p:nvSpPr>
        <p:spPr>
          <a:xfrm>
            <a:off x="548640" y="3493008"/>
            <a:ext cx="4434840" cy="658368"/>
          </a:xfrm>
          <a:prstGeom prst="rect">
            <a:avLst/>
          </a:prstGeom>
          <a:noFill/>
          <a:ln/>
        </p:spPr>
        <p:txBody>
          <a:bodyPr wrap="square" lIns="0" tIns="0" rIns="0" bIns="0" rtlCol="0" anchor="ctr"/>
          <a:lstStyle/>
          <a:p>
            <a:pPr marL="0" indent="0">
              <a:lnSpc>
                <a:spcPct val="160000"/>
              </a:lnSpc>
              <a:buNone/>
            </a:pPr>
            <a:r>
              <a:rPr lang="en-US" sz="1250" dirty="0">
                <a:solidFill>
                  <a:srgbClr val="555555"/>
                </a:solidFill>
                <a:latin typeface="Calibri" pitchFamily="34" charset="0"/>
                <a:ea typeface="Calibri" pitchFamily="34" charset="-122"/>
                <a:cs typeface="Calibri" pitchFamily="34" charset="-120"/>
              </a:rPr>
              <a:t>A path of compassion, open to all human beings,</a:t>
            </a:r>
            <a:r>
              <a:rPr lang="en-US" sz="1250" dirty="0"/>
              <a:t> regardless </a:t>
            </a:r>
            <a:r>
              <a:rPr lang="en-US" sz="1250" dirty="0">
                <a:solidFill>
                  <a:srgbClr val="555555"/>
                </a:solidFill>
                <a:latin typeface="Calibri" pitchFamily="34" charset="0"/>
                <a:ea typeface="Calibri" pitchFamily="34" charset="-122"/>
                <a:cs typeface="Calibri" pitchFamily="34" charset="-120"/>
              </a:rPr>
              <a:t>of tradition, religion, social and economic status, age and any other barrier.</a:t>
            </a:r>
            <a:endParaRPr lang="en-US" sz="1250" dirty="0"/>
          </a:p>
        </p:txBody>
      </p:sp>
      <p:sp>
        <p:nvSpPr>
          <p:cNvPr id="11" name="Text 7"/>
          <p:cNvSpPr/>
          <p:nvPr/>
        </p:nvSpPr>
        <p:spPr>
          <a:xfrm>
            <a:off x="548640" y="4663440"/>
            <a:ext cx="4480560" cy="256032"/>
          </a:xfrm>
          <a:prstGeom prst="rect">
            <a:avLst/>
          </a:prstGeom>
          <a:noFill/>
          <a:ln/>
        </p:spPr>
        <p:txBody>
          <a:bodyPr wrap="square" lIns="0" tIns="0" rIns="0" bIns="0" rtlCol="0" anchor="ctr"/>
          <a:lstStyle/>
          <a:p>
            <a:pPr marL="0" indent="0">
              <a:buNone/>
            </a:pPr>
            <a:r>
              <a:rPr lang="en-US" sz="850" kern="0" spc="100" dirty="0">
                <a:solidFill>
                  <a:srgbClr val="AAAAAA"/>
                </a:solidFill>
                <a:latin typeface="Calibri" pitchFamily="34" charset="0"/>
                <a:ea typeface="Calibri" pitchFamily="34" charset="-122"/>
                <a:cs typeface="Calibri" pitchFamily="34" charset="-120"/>
              </a:rPr>
              <a:t>Presented by SANMARKKAM LIFE  ·  sanmarkkamlife.org</a:t>
            </a:r>
            <a:endParaRPr lang="en-US" sz="850" dirty="0"/>
          </a:p>
        </p:txBody>
      </p:sp>
      <p:pic>
        <p:nvPicPr>
          <p:cNvPr id="13" name="Picture 12" descr="A yellow and white flag with a candle on a pole  AI-generated content may be incorrect.">
            <a:extLst>
              <a:ext uri="{FF2B5EF4-FFF2-40B4-BE49-F238E27FC236}">
                <a16:creationId xmlns:a16="http://schemas.microsoft.com/office/drawing/2014/main" id="{F4984AC2-4184-11EF-B204-D0C02468A30B}"/>
              </a:ext>
            </a:extLst>
          </p:cNvPr>
          <p:cNvPicPr>
            <a:picLocks noChangeAspect="1"/>
          </p:cNvPicPr>
          <p:nvPr/>
        </p:nvPicPr>
        <p:blipFill>
          <a:blip r:embed="rId4"/>
          <a:stretch>
            <a:fillRect/>
          </a:stretch>
        </p:blipFill>
        <p:spPr>
          <a:xfrm>
            <a:off x="372794" y="303027"/>
            <a:ext cx="934886" cy="93488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164592"/>
            <a:ext cx="8229600" cy="329184"/>
          </a:xfrm>
          <a:prstGeom prst="rect">
            <a:avLst/>
          </a:prstGeom>
          <a:noFill/>
          <a:ln/>
        </p:spPr>
        <p:txBody>
          <a:bodyPr wrap="square" lIns="0" tIns="0" rIns="0" bIns="0" rtlCol="0" anchor="ctr"/>
          <a:lstStyle/>
          <a:p>
            <a:pPr marL="0" indent="0" algn="ctr">
              <a:buNone/>
            </a:pPr>
            <a:r>
              <a:rPr lang="en-US" sz="1600" b="1" i="1" dirty="0">
                <a:solidFill>
                  <a:srgbClr val="C00000"/>
                </a:solidFill>
                <a:latin typeface="Calibri" pitchFamily="34" charset="0"/>
                <a:ea typeface="Calibri" pitchFamily="34" charset="-122"/>
                <a:cs typeface="Calibri" pitchFamily="34" charset="-120"/>
              </a:rPr>
              <a:t>Imagine one single figure who carried...</a:t>
            </a:r>
            <a:endParaRPr lang="en-US" sz="1600" b="1" dirty="0">
              <a:solidFill>
                <a:srgbClr val="C00000"/>
              </a:solidFill>
            </a:endParaRPr>
          </a:p>
        </p:txBody>
      </p:sp>
      <p:sp>
        <p:nvSpPr>
          <p:cNvPr id="4" name="Shape 2"/>
          <p:cNvSpPr/>
          <p:nvPr/>
        </p:nvSpPr>
        <p:spPr>
          <a:xfrm>
            <a:off x="-169106" y="-1106585"/>
            <a:ext cx="745454" cy="285357"/>
          </a:xfrm>
          <a:prstGeom prst="rect">
            <a:avLst/>
          </a:prstGeom>
          <a:solidFill>
            <a:srgbClr val="1E1C12"/>
          </a:solidFill>
          <a:ln w="6350">
            <a:solidFill>
              <a:srgbClr val="2A2010"/>
            </a:solidFill>
            <a:prstDash val="solid"/>
          </a:ln>
        </p:spPr>
      </p:sp>
      <p:sp>
        <p:nvSpPr>
          <p:cNvPr id="5" name="Shape 3"/>
          <p:cNvSpPr/>
          <p:nvPr/>
        </p:nvSpPr>
        <p:spPr>
          <a:xfrm>
            <a:off x="384048" y="621792"/>
            <a:ext cx="4206240" cy="64008"/>
          </a:xfrm>
          <a:prstGeom prst="rect">
            <a:avLst/>
          </a:prstGeom>
          <a:solidFill>
            <a:srgbClr val="F5C125"/>
          </a:solidFill>
          <a:ln w="12700">
            <a:solidFill>
              <a:srgbClr val="F5C125"/>
            </a:solidFill>
            <a:prstDash val="solid"/>
          </a:ln>
        </p:spPr>
      </p:sp>
      <p:sp>
        <p:nvSpPr>
          <p:cNvPr id="6" name="Text 4"/>
          <p:cNvSpPr/>
          <p:nvPr/>
        </p:nvSpPr>
        <p:spPr>
          <a:xfrm>
            <a:off x="585216" y="786384"/>
            <a:ext cx="502920" cy="438912"/>
          </a:xfrm>
          <a:prstGeom prst="rect">
            <a:avLst/>
          </a:prstGeom>
          <a:noFill/>
          <a:ln/>
        </p:spPr>
        <p:txBody>
          <a:bodyPr wrap="square" lIns="0" tIns="0" rIns="0" bIns="0" rtlCol="0" anchor="ctr"/>
          <a:lstStyle/>
          <a:p>
            <a:pPr marL="0" indent="0">
              <a:buNone/>
            </a:pPr>
            <a:r>
              <a:rPr lang="en-US" sz="2200" dirty="0">
                <a:solidFill>
                  <a:srgbClr val="000000"/>
                </a:solidFill>
                <a:latin typeface="Calibri" pitchFamily="34" charset="0"/>
                <a:ea typeface="Calibri" pitchFamily="34" charset="-122"/>
                <a:cs typeface="Calibri" pitchFamily="34" charset="-120"/>
              </a:rPr>
              <a:t>🧠</a:t>
            </a:r>
            <a:endParaRPr lang="en-US" sz="2200" dirty="0"/>
          </a:p>
        </p:txBody>
      </p:sp>
      <p:sp>
        <p:nvSpPr>
          <p:cNvPr id="7" name="Text 5"/>
          <p:cNvSpPr/>
          <p:nvPr/>
        </p:nvSpPr>
        <p:spPr>
          <a:xfrm>
            <a:off x="585216" y="1243584"/>
            <a:ext cx="3749040" cy="347472"/>
          </a:xfrm>
          <a:prstGeom prst="rect">
            <a:avLst/>
          </a:prstGeom>
          <a:noFill/>
          <a:ln/>
        </p:spPr>
        <p:txBody>
          <a:bodyPr wrap="square" lIns="0" tIns="0" rIns="0" bIns="0" rtlCol="0" anchor="ctr"/>
          <a:lstStyle/>
          <a:p>
            <a:pPr marL="0" indent="0">
              <a:buNone/>
            </a:pPr>
            <a:r>
              <a:rPr lang="en-US" sz="1800" b="1" dirty="0">
                <a:solidFill>
                  <a:srgbClr val="FFFFFF"/>
                </a:solidFill>
                <a:latin typeface="Georgia" pitchFamily="34" charset="0"/>
                <a:ea typeface="Georgia" pitchFamily="34" charset="-122"/>
                <a:cs typeface="Georgia" pitchFamily="34" charset="-120"/>
              </a:rPr>
              <a:t>Albert Einstein</a:t>
            </a:r>
            <a:endParaRPr lang="en-US" sz="1800" dirty="0"/>
          </a:p>
        </p:txBody>
      </p:sp>
      <p:sp>
        <p:nvSpPr>
          <p:cNvPr id="8" name="Text 6"/>
          <p:cNvSpPr/>
          <p:nvPr/>
        </p:nvSpPr>
        <p:spPr>
          <a:xfrm>
            <a:off x="576348" y="1755648"/>
            <a:ext cx="3749040" cy="749808"/>
          </a:xfrm>
          <a:prstGeom prst="rect">
            <a:avLst/>
          </a:prstGeom>
          <a:noFill/>
          <a:ln/>
        </p:spPr>
        <p:txBody>
          <a:bodyPr wrap="square" lIns="0" tIns="0" rIns="0" bIns="0" rtlCol="0" anchor="ctr"/>
          <a:lstStyle/>
          <a:p>
            <a:pPr marL="0" indent="0">
              <a:lnSpc>
                <a:spcPct val="150000"/>
              </a:lnSpc>
              <a:buNone/>
            </a:pPr>
            <a:r>
              <a:rPr lang="en-US" sz="1100" dirty="0">
                <a:solidFill>
                  <a:schemeClr val="bg1"/>
                </a:solidFill>
                <a:latin typeface="Calibri" pitchFamily="34" charset="0"/>
                <a:ea typeface="Calibri" pitchFamily="34" charset="-122"/>
                <a:cs typeface="Calibri" pitchFamily="34" charset="-120"/>
              </a:rPr>
              <a:t>Experience (</a:t>
            </a:r>
            <a:r>
              <a:rPr lang="en-US" sz="1100" i="1" dirty="0" err="1">
                <a:solidFill>
                  <a:schemeClr val="bg1"/>
                </a:solidFill>
                <a:latin typeface="Calibri" pitchFamily="34" charset="0"/>
                <a:ea typeface="Calibri" pitchFamily="34" charset="-122"/>
                <a:cs typeface="Calibri" pitchFamily="34" charset="-120"/>
              </a:rPr>
              <a:t>anubhavam</a:t>
            </a:r>
            <a:r>
              <a:rPr lang="en-US" sz="1100" dirty="0">
                <a:solidFill>
                  <a:schemeClr val="bg1"/>
                </a:solidFill>
                <a:latin typeface="Calibri" pitchFamily="34" charset="0"/>
                <a:ea typeface="Calibri" pitchFamily="34" charset="-122"/>
                <a:cs typeface="Calibri" pitchFamily="34" charset="-120"/>
              </a:rPr>
              <a:t>) and replication of results as the main compass. No religious dogmas. No superstitions. A science – Said by </a:t>
            </a:r>
            <a:r>
              <a:rPr lang="en-US" sz="1100" dirty="0" err="1">
                <a:solidFill>
                  <a:schemeClr val="bg1"/>
                </a:solidFill>
                <a:latin typeface="Calibri" pitchFamily="34" charset="0"/>
                <a:ea typeface="Calibri" pitchFamily="34" charset="-122"/>
                <a:cs typeface="Calibri" pitchFamily="34" charset="-120"/>
              </a:rPr>
              <a:t>Vallalar</a:t>
            </a:r>
            <a:r>
              <a:rPr lang="en-US" sz="1100" dirty="0">
                <a:solidFill>
                  <a:schemeClr val="bg1"/>
                </a:solidFill>
                <a:latin typeface="Calibri" pitchFamily="34" charset="0"/>
                <a:ea typeface="Calibri" pitchFamily="34" charset="-122"/>
                <a:cs typeface="Calibri" pitchFamily="34" charset="-120"/>
              </a:rPr>
              <a:t> and reported by his disciple </a:t>
            </a:r>
            <a:r>
              <a:rPr lang="en-US" sz="1100" dirty="0" err="1">
                <a:solidFill>
                  <a:schemeClr val="bg1"/>
                </a:solidFill>
                <a:latin typeface="Calibri" pitchFamily="34" charset="0"/>
                <a:ea typeface="Calibri" pitchFamily="34" charset="-122"/>
                <a:cs typeface="Calibri" pitchFamily="34" charset="-120"/>
              </a:rPr>
              <a:t>Toluvur</a:t>
            </a:r>
            <a:r>
              <a:rPr lang="en-US" sz="1100" dirty="0">
                <a:solidFill>
                  <a:schemeClr val="bg1"/>
                </a:solidFill>
                <a:latin typeface="Calibri" pitchFamily="34" charset="0"/>
                <a:ea typeface="Calibri" pitchFamily="34" charset="-122"/>
                <a:cs typeface="Calibri" pitchFamily="34" charset="-120"/>
              </a:rPr>
              <a:t> </a:t>
            </a:r>
            <a:r>
              <a:rPr lang="en-US" sz="1100" dirty="0" err="1">
                <a:solidFill>
                  <a:schemeClr val="bg1"/>
                </a:solidFill>
                <a:latin typeface="Calibri" pitchFamily="34" charset="0"/>
                <a:ea typeface="Calibri" pitchFamily="34" charset="-122"/>
                <a:cs typeface="Calibri" pitchFamily="34" charset="-120"/>
              </a:rPr>
              <a:t>Velayuda</a:t>
            </a:r>
            <a:r>
              <a:rPr lang="en-US" sz="1100" dirty="0">
                <a:solidFill>
                  <a:schemeClr val="bg1"/>
                </a:solidFill>
                <a:latin typeface="Calibri" pitchFamily="34" charset="0"/>
                <a:ea typeface="Calibri" pitchFamily="34" charset="-122"/>
                <a:cs typeface="Calibri" pitchFamily="34" charset="-120"/>
              </a:rPr>
              <a:t> </a:t>
            </a:r>
            <a:r>
              <a:rPr lang="en-US" sz="1100" dirty="0" err="1">
                <a:solidFill>
                  <a:schemeClr val="bg1"/>
                </a:solidFill>
                <a:latin typeface="Calibri" pitchFamily="34" charset="0"/>
                <a:ea typeface="Calibri" pitchFamily="34" charset="-122"/>
                <a:cs typeface="Calibri" pitchFamily="34" charset="-120"/>
              </a:rPr>
              <a:t>Mudaliar</a:t>
            </a:r>
            <a:endParaRPr lang="en-US" sz="1100" dirty="0">
              <a:solidFill>
                <a:schemeClr val="bg1"/>
              </a:solidFill>
            </a:endParaRPr>
          </a:p>
        </p:txBody>
      </p:sp>
      <p:sp>
        <p:nvSpPr>
          <p:cNvPr id="9" name="Shape 7"/>
          <p:cNvSpPr/>
          <p:nvPr/>
        </p:nvSpPr>
        <p:spPr>
          <a:xfrm>
            <a:off x="7978086" y="-1119094"/>
            <a:ext cx="679317" cy="218876"/>
          </a:xfrm>
          <a:prstGeom prst="rect">
            <a:avLst/>
          </a:prstGeom>
          <a:solidFill>
            <a:srgbClr val="1E1C12"/>
          </a:solidFill>
          <a:ln w="6350">
            <a:solidFill>
              <a:srgbClr val="2A2010"/>
            </a:solidFill>
            <a:prstDash val="solid"/>
          </a:ln>
        </p:spPr>
      </p:sp>
      <p:sp>
        <p:nvSpPr>
          <p:cNvPr id="10" name="Shape 8"/>
          <p:cNvSpPr/>
          <p:nvPr/>
        </p:nvSpPr>
        <p:spPr>
          <a:xfrm>
            <a:off x="4791456" y="621792"/>
            <a:ext cx="4206240" cy="64008"/>
          </a:xfrm>
          <a:prstGeom prst="rect">
            <a:avLst/>
          </a:prstGeom>
          <a:solidFill>
            <a:srgbClr val="F5C125"/>
          </a:solidFill>
          <a:ln w="12700">
            <a:solidFill>
              <a:srgbClr val="F5C125"/>
            </a:solidFill>
            <a:prstDash val="solid"/>
          </a:ln>
        </p:spPr>
      </p:sp>
      <p:sp>
        <p:nvSpPr>
          <p:cNvPr id="11" name="Text 9"/>
          <p:cNvSpPr/>
          <p:nvPr/>
        </p:nvSpPr>
        <p:spPr>
          <a:xfrm>
            <a:off x="4992624" y="786384"/>
            <a:ext cx="502920" cy="438912"/>
          </a:xfrm>
          <a:prstGeom prst="rect">
            <a:avLst/>
          </a:prstGeom>
          <a:noFill/>
          <a:ln/>
        </p:spPr>
        <p:txBody>
          <a:bodyPr wrap="square" lIns="0" tIns="0" rIns="0" bIns="0" rtlCol="0" anchor="ctr"/>
          <a:lstStyle/>
          <a:p>
            <a:pPr marL="0" indent="0">
              <a:buNone/>
            </a:pPr>
            <a:r>
              <a:rPr lang="en-US" sz="2200" dirty="0">
                <a:solidFill>
                  <a:srgbClr val="000000"/>
                </a:solidFill>
                <a:latin typeface="Calibri" pitchFamily="34" charset="0"/>
                <a:ea typeface="Calibri" pitchFamily="34" charset="-122"/>
                <a:cs typeface="Calibri" pitchFamily="34" charset="-120"/>
              </a:rPr>
              <a:t>⚡</a:t>
            </a:r>
            <a:endParaRPr lang="en-US" sz="2200" dirty="0"/>
          </a:p>
        </p:txBody>
      </p:sp>
      <p:sp>
        <p:nvSpPr>
          <p:cNvPr id="12" name="Text 10"/>
          <p:cNvSpPr/>
          <p:nvPr/>
        </p:nvSpPr>
        <p:spPr>
          <a:xfrm>
            <a:off x="4992624" y="1243584"/>
            <a:ext cx="3749040" cy="347472"/>
          </a:xfrm>
          <a:prstGeom prst="rect">
            <a:avLst/>
          </a:prstGeom>
          <a:noFill/>
          <a:ln/>
        </p:spPr>
        <p:txBody>
          <a:bodyPr wrap="square" lIns="0" tIns="0" rIns="0" bIns="0" rtlCol="0" anchor="ctr"/>
          <a:lstStyle/>
          <a:p>
            <a:pPr marL="0" indent="0">
              <a:buNone/>
            </a:pPr>
            <a:r>
              <a:rPr lang="en-US" sz="1800" b="1" dirty="0">
                <a:solidFill>
                  <a:srgbClr val="FFFFFF"/>
                </a:solidFill>
                <a:latin typeface="Georgia" pitchFamily="34" charset="0"/>
                <a:ea typeface="Georgia" pitchFamily="34" charset="-122"/>
                <a:cs typeface="Georgia" pitchFamily="34" charset="-120"/>
              </a:rPr>
              <a:t>Nikola Tesla</a:t>
            </a:r>
            <a:endParaRPr lang="en-US" sz="1800" dirty="0"/>
          </a:p>
        </p:txBody>
      </p:sp>
      <p:sp>
        <p:nvSpPr>
          <p:cNvPr id="13" name="Text 11"/>
          <p:cNvSpPr/>
          <p:nvPr/>
        </p:nvSpPr>
        <p:spPr>
          <a:xfrm>
            <a:off x="4992624" y="1609344"/>
            <a:ext cx="3749040" cy="749808"/>
          </a:xfrm>
          <a:prstGeom prst="rect">
            <a:avLst/>
          </a:prstGeom>
          <a:noFill/>
          <a:ln/>
        </p:spPr>
        <p:txBody>
          <a:bodyPr wrap="square" lIns="0" tIns="0" rIns="0" bIns="0" rtlCol="0" anchor="ctr"/>
          <a:lstStyle/>
          <a:p>
            <a:pPr marL="0" indent="0">
              <a:lnSpc>
                <a:spcPct val="150000"/>
              </a:lnSpc>
              <a:buNone/>
            </a:pPr>
            <a:r>
              <a:rPr lang="en-US" sz="1100" dirty="0">
                <a:solidFill>
                  <a:schemeClr val="bg1"/>
                </a:solidFill>
                <a:latin typeface="Calibri" pitchFamily="34" charset="0"/>
                <a:ea typeface="Calibri" pitchFamily="34" charset="-122"/>
                <a:cs typeface="Calibri" pitchFamily="34" charset="-120"/>
              </a:rPr>
              <a:t>The mastery of the 5 elements (</a:t>
            </a:r>
            <a:r>
              <a:rPr lang="en-US" sz="1100" i="1" dirty="0" err="1">
                <a:solidFill>
                  <a:schemeClr val="bg1"/>
                </a:solidFill>
                <a:latin typeface="Calibri" pitchFamily="34" charset="0"/>
                <a:ea typeface="Calibri" pitchFamily="34" charset="-122"/>
                <a:cs typeface="Calibri" pitchFamily="34" charset="-120"/>
              </a:rPr>
              <a:t>panchaboothas</a:t>
            </a:r>
            <a:r>
              <a:rPr lang="en-US" sz="1100" dirty="0">
                <a:solidFill>
                  <a:schemeClr val="bg1"/>
                </a:solidFill>
                <a:latin typeface="Calibri" pitchFamily="34" charset="0"/>
                <a:ea typeface="Calibri" pitchFamily="34" charset="-122"/>
                <a:cs typeface="Calibri" pitchFamily="34" charset="-120"/>
              </a:rPr>
              <a:t>) of fire, water, air, earth, ether.</a:t>
            </a:r>
            <a:endParaRPr lang="en-US" sz="1100" dirty="0">
              <a:solidFill>
                <a:schemeClr val="bg1"/>
              </a:solidFill>
            </a:endParaRPr>
          </a:p>
        </p:txBody>
      </p:sp>
      <p:sp>
        <p:nvSpPr>
          <p:cNvPr id="14" name="Shape 12"/>
          <p:cNvSpPr/>
          <p:nvPr/>
        </p:nvSpPr>
        <p:spPr>
          <a:xfrm>
            <a:off x="384048" y="2724912"/>
            <a:ext cx="4206240" cy="1920240"/>
          </a:xfrm>
          <a:prstGeom prst="rect">
            <a:avLst/>
          </a:prstGeom>
          <a:solidFill>
            <a:srgbClr val="1E1C12"/>
          </a:solidFill>
          <a:ln w="6350">
            <a:solidFill>
              <a:srgbClr val="2A2010"/>
            </a:solidFill>
            <a:prstDash val="solid"/>
          </a:ln>
        </p:spPr>
      </p:sp>
      <p:sp>
        <p:nvSpPr>
          <p:cNvPr id="15" name="Shape 13"/>
          <p:cNvSpPr/>
          <p:nvPr/>
        </p:nvSpPr>
        <p:spPr>
          <a:xfrm>
            <a:off x="384048" y="2724912"/>
            <a:ext cx="4206240" cy="64008"/>
          </a:xfrm>
          <a:prstGeom prst="rect">
            <a:avLst/>
          </a:prstGeom>
          <a:solidFill>
            <a:srgbClr val="F5C125"/>
          </a:solidFill>
          <a:ln w="12700">
            <a:solidFill>
              <a:srgbClr val="F5C125"/>
            </a:solidFill>
            <a:prstDash val="solid"/>
          </a:ln>
        </p:spPr>
      </p:sp>
      <p:sp>
        <p:nvSpPr>
          <p:cNvPr id="16" name="Text 14"/>
          <p:cNvSpPr/>
          <p:nvPr/>
        </p:nvSpPr>
        <p:spPr>
          <a:xfrm>
            <a:off x="585216" y="2889504"/>
            <a:ext cx="502920" cy="438912"/>
          </a:xfrm>
          <a:prstGeom prst="rect">
            <a:avLst/>
          </a:prstGeom>
          <a:noFill/>
          <a:ln/>
        </p:spPr>
        <p:txBody>
          <a:bodyPr wrap="square" lIns="0" tIns="0" rIns="0" bIns="0" rtlCol="0" anchor="ctr"/>
          <a:lstStyle/>
          <a:p>
            <a:pPr marL="0" indent="0">
              <a:buNone/>
            </a:pPr>
            <a:r>
              <a:rPr lang="en-US" sz="2200" dirty="0">
                <a:solidFill>
                  <a:srgbClr val="000000"/>
                </a:solidFill>
                <a:latin typeface="Calibri" pitchFamily="34" charset="0"/>
                <a:ea typeface="Calibri" pitchFamily="34" charset="-122"/>
                <a:cs typeface="Calibri" pitchFamily="34" charset="-120"/>
              </a:rPr>
              <a:t>🪷</a:t>
            </a:r>
            <a:endParaRPr lang="en-US" sz="2200" dirty="0"/>
          </a:p>
        </p:txBody>
      </p:sp>
      <p:sp>
        <p:nvSpPr>
          <p:cNvPr id="17" name="Text 15"/>
          <p:cNvSpPr/>
          <p:nvPr/>
        </p:nvSpPr>
        <p:spPr>
          <a:xfrm>
            <a:off x="585216" y="3346704"/>
            <a:ext cx="3749040" cy="347472"/>
          </a:xfrm>
          <a:prstGeom prst="rect">
            <a:avLst/>
          </a:prstGeom>
          <a:noFill/>
          <a:ln/>
        </p:spPr>
        <p:txBody>
          <a:bodyPr wrap="square" lIns="0" tIns="0" rIns="0" bIns="0" rtlCol="0" anchor="ctr"/>
          <a:lstStyle/>
          <a:p>
            <a:pPr marL="0" indent="0">
              <a:buNone/>
            </a:pPr>
            <a:r>
              <a:rPr lang="en-US" sz="1800" b="1" dirty="0">
                <a:solidFill>
                  <a:srgbClr val="FFFFFF"/>
                </a:solidFill>
                <a:latin typeface="Georgia" pitchFamily="34" charset="0"/>
                <a:ea typeface="Georgia" pitchFamily="34" charset="-122"/>
                <a:cs typeface="Georgia" pitchFamily="34" charset="-120"/>
              </a:rPr>
              <a:t>Buddha</a:t>
            </a:r>
            <a:endParaRPr lang="en-US" sz="1800" dirty="0"/>
          </a:p>
        </p:txBody>
      </p:sp>
      <p:sp>
        <p:nvSpPr>
          <p:cNvPr id="18" name="Text 16"/>
          <p:cNvSpPr/>
          <p:nvPr/>
        </p:nvSpPr>
        <p:spPr>
          <a:xfrm>
            <a:off x="585216" y="3712464"/>
            <a:ext cx="3749040" cy="749808"/>
          </a:xfrm>
          <a:prstGeom prst="rect">
            <a:avLst/>
          </a:prstGeom>
          <a:noFill/>
          <a:ln/>
        </p:spPr>
        <p:txBody>
          <a:bodyPr wrap="square" lIns="0" tIns="0" rIns="0" bIns="0" rtlCol="0" anchor="ctr"/>
          <a:lstStyle/>
          <a:p>
            <a:pPr marL="0" indent="0">
              <a:lnSpc>
                <a:spcPct val="150000"/>
              </a:lnSpc>
              <a:buNone/>
            </a:pPr>
            <a:r>
              <a:rPr lang="en-US" sz="1200" dirty="0">
                <a:solidFill>
                  <a:schemeClr val="bg1"/>
                </a:solidFill>
                <a:latin typeface="Calibri" pitchFamily="34" charset="0"/>
                <a:ea typeface="Calibri" pitchFamily="34" charset="-122"/>
                <a:cs typeface="Calibri" pitchFamily="34" charset="-120"/>
              </a:rPr>
              <a:t>The boundless compassion</a:t>
            </a:r>
            <a:r>
              <a:rPr lang="en-US" sz="1200" dirty="0">
                <a:solidFill>
                  <a:schemeClr val="bg1"/>
                </a:solidFill>
              </a:rPr>
              <a:t> </a:t>
            </a:r>
            <a:r>
              <a:rPr lang="en-US" sz="1200" dirty="0">
                <a:solidFill>
                  <a:schemeClr val="bg1"/>
                </a:solidFill>
                <a:latin typeface="Calibri" pitchFamily="34" charset="0"/>
                <a:ea typeface="Calibri" pitchFamily="34" charset="-122"/>
                <a:cs typeface="Calibri" pitchFamily="34" charset="-120"/>
              </a:rPr>
              <a:t>toward all living beings. Not limited to humans, but also to animals, micro – life and even the vegetable kingdom – </a:t>
            </a:r>
            <a:r>
              <a:rPr lang="en-US" sz="1200" i="1" dirty="0">
                <a:solidFill>
                  <a:schemeClr val="bg1"/>
                </a:solidFill>
                <a:latin typeface="Calibri" pitchFamily="34" charset="0"/>
                <a:ea typeface="Calibri" pitchFamily="34" charset="-122"/>
                <a:cs typeface="Calibri" pitchFamily="34" charset="-120"/>
              </a:rPr>
              <a:t>I withered by seeing a crop wither.</a:t>
            </a:r>
            <a:endParaRPr lang="en-US" sz="1200" i="1" dirty="0">
              <a:solidFill>
                <a:schemeClr val="bg1"/>
              </a:solidFill>
            </a:endParaRPr>
          </a:p>
        </p:txBody>
      </p:sp>
      <p:sp>
        <p:nvSpPr>
          <p:cNvPr id="19" name="Shape 17"/>
          <p:cNvSpPr/>
          <p:nvPr/>
        </p:nvSpPr>
        <p:spPr>
          <a:xfrm>
            <a:off x="4791456" y="2724912"/>
            <a:ext cx="4206240" cy="1920240"/>
          </a:xfrm>
          <a:prstGeom prst="rect">
            <a:avLst/>
          </a:prstGeom>
          <a:solidFill>
            <a:srgbClr val="1E1C12"/>
          </a:solidFill>
          <a:ln w="6350">
            <a:solidFill>
              <a:srgbClr val="2A2010"/>
            </a:solidFill>
            <a:prstDash val="solid"/>
          </a:ln>
        </p:spPr>
        <p:txBody>
          <a:bodyPr/>
          <a:lstStyle/>
          <a:p>
            <a:endParaRPr lang="en-US"/>
          </a:p>
        </p:txBody>
      </p:sp>
      <p:sp>
        <p:nvSpPr>
          <p:cNvPr id="20" name="Shape 18"/>
          <p:cNvSpPr/>
          <p:nvPr/>
        </p:nvSpPr>
        <p:spPr>
          <a:xfrm>
            <a:off x="4791456" y="2724912"/>
            <a:ext cx="4206240" cy="64008"/>
          </a:xfrm>
          <a:prstGeom prst="rect">
            <a:avLst/>
          </a:prstGeom>
          <a:solidFill>
            <a:srgbClr val="F5C125"/>
          </a:solidFill>
          <a:ln w="12700">
            <a:solidFill>
              <a:srgbClr val="F5C125"/>
            </a:solidFill>
            <a:prstDash val="solid"/>
          </a:ln>
        </p:spPr>
      </p:sp>
      <p:sp>
        <p:nvSpPr>
          <p:cNvPr id="21" name="Text 19"/>
          <p:cNvSpPr/>
          <p:nvPr/>
        </p:nvSpPr>
        <p:spPr>
          <a:xfrm>
            <a:off x="4992624" y="2889504"/>
            <a:ext cx="502920" cy="438912"/>
          </a:xfrm>
          <a:prstGeom prst="rect">
            <a:avLst/>
          </a:prstGeom>
          <a:noFill/>
          <a:ln/>
        </p:spPr>
        <p:txBody>
          <a:bodyPr wrap="square" lIns="0" tIns="0" rIns="0" bIns="0" rtlCol="0" anchor="ctr"/>
          <a:lstStyle/>
          <a:p>
            <a:pPr marL="0" indent="0">
              <a:buNone/>
            </a:pPr>
            <a:r>
              <a:rPr lang="en-US" sz="2200" dirty="0">
                <a:solidFill>
                  <a:srgbClr val="000000"/>
                </a:solidFill>
                <a:latin typeface="Calibri" pitchFamily="34" charset="0"/>
                <a:ea typeface="Calibri" pitchFamily="34" charset="-122"/>
                <a:cs typeface="Calibri" pitchFamily="34" charset="-120"/>
              </a:rPr>
              <a:t>❤️</a:t>
            </a:r>
            <a:endParaRPr lang="en-US" sz="2200" dirty="0"/>
          </a:p>
        </p:txBody>
      </p:sp>
      <p:sp>
        <p:nvSpPr>
          <p:cNvPr id="22" name="Text 20"/>
          <p:cNvSpPr/>
          <p:nvPr/>
        </p:nvSpPr>
        <p:spPr>
          <a:xfrm>
            <a:off x="4992624" y="3346704"/>
            <a:ext cx="3749040" cy="347472"/>
          </a:xfrm>
          <a:prstGeom prst="rect">
            <a:avLst/>
          </a:prstGeom>
          <a:noFill/>
          <a:ln/>
        </p:spPr>
        <p:txBody>
          <a:bodyPr wrap="square" lIns="0" tIns="0" rIns="0" bIns="0" rtlCol="0" anchor="ctr"/>
          <a:lstStyle/>
          <a:p>
            <a:pPr marL="0" indent="0">
              <a:buNone/>
            </a:pPr>
            <a:r>
              <a:rPr lang="en-US" sz="1800" b="1" dirty="0">
                <a:solidFill>
                  <a:srgbClr val="FFFFFF"/>
                </a:solidFill>
                <a:latin typeface="Georgia" pitchFamily="34" charset="0"/>
                <a:ea typeface="Georgia" pitchFamily="34" charset="-122"/>
                <a:cs typeface="Georgia" pitchFamily="34" charset="-120"/>
              </a:rPr>
              <a:t>Jesus Christ</a:t>
            </a:r>
            <a:endParaRPr lang="en-US" sz="1800" dirty="0"/>
          </a:p>
        </p:txBody>
      </p:sp>
      <p:sp>
        <p:nvSpPr>
          <p:cNvPr id="23" name="Text 21"/>
          <p:cNvSpPr/>
          <p:nvPr/>
        </p:nvSpPr>
        <p:spPr>
          <a:xfrm>
            <a:off x="4992624" y="3712464"/>
            <a:ext cx="3749040" cy="749808"/>
          </a:xfrm>
          <a:prstGeom prst="rect">
            <a:avLst/>
          </a:prstGeom>
          <a:noFill/>
          <a:ln/>
        </p:spPr>
        <p:txBody>
          <a:bodyPr wrap="square" lIns="0" tIns="0" rIns="0" bIns="0" rtlCol="0" anchor="ctr"/>
          <a:lstStyle/>
          <a:p>
            <a:pPr marL="0" indent="0">
              <a:lnSpc>
                <a:spcPct val="150000"/>
              </a:lnSpc>
              <a:buNone/>
            </a:pPr>
            <a:r>
              <a:rPr lang="en-US" sz="1200" dirty="0">
                <a:solidFill>
                  <a:schemeClr val="bg1"/>
                </a:solidFill>
                <a:latin typeface="Calibri" pitchFamily="34" charset="0"/>
                <a:ea typeface="Calibri" pitchFamily="34" charset="-122"/>
                <a:cs typeface="Calibri" pitchFamily="34" charset="-120"/>
              </a:rPr>
              <a:t>An unconditional love (</a:t>
            </a:r>
            <a:r>
              <a:rPr lang="en-US" sz="1200" i="1" dirty="0">
                <a:solidFill>
                  <a:schemeClr val="bg1"/>
                </a:solidFill>
                <a:latin typeface="Calibri" pitchFamily="34" charset="0"/>
                <a:ea typeface="Calibri" pitchFamily="34" charset="-122"/>
                <a:cs typeface="Calibri" pitchFamily="34" charset="-120"/>
              </a:rPr>
              <a:t>Anbu) </a:t>
            </a:r>
            <a:r>
              <a:rPr lang="en-US" sz="1200" dirty="0">
                <a:solidFill>
                  <a:schemeClr val="bg1"/>
                </a:solidFill>
                <a:latin typeface="Calibri" pitchFamily="34" charset="0"/>
                <a:ea typeface="Calibri" pitchFamily="34" charset="-122"/>
                <a:cs typeface="Calibri" pitchFamily="34" charset="-120"/>
              </a:rPr>
              <a:t>towards all life. Without Love, Compassion (</a:t>
            </a:r>
            <a:r>
              <a:rPr lang="en-US" sz="1200" i="1" dirty="0">
                <a:solidFill>
                  <a:schemeClr val="bg1"/>
                </a:solidFill>
                <a:latin typeface="Calibri" pitchFamily="34" charset="0"/>
                <a:ea typeface="Calibri" pitchFamily="34" charset="-122"/>
                <a:cs typeface="Calibri" pitchFamily="34" charset="-120"/>
              </a:rPr>
              <a:t>Jeeva </a:t>
            </a:r>
            <a:r>
              <a:rPr lang="en-US" sz="1200" i="1" dirty="0" err="1">
                <a:solidFill>
                  <a:schemeClr val="bg1"/>
                </a:solidFill>
                <a:latin typeface="Calibri" pitchFamily="34" charset="0"/>
                <a:ea typeface="Calibri" pitchFamily="34" charset="-122"/>
                <a:cs typeface="Calibri" pitchFamily="34" charset="-120"/>
              </a:rPr>
              <a:t>Karunya</a:t>
            </a:r>
            <a:r>
              <a:rPr lang="en-US" sz="1200" i="1" dirty="0">
                <a:solidFill>
                  <a:schemeClr val="bg1"/>
                </a:solidFill>
                <a:latin typeface="Calibri" pitchFamily="34" charset="0"/>
                <a:ea typeface="Calibri" pitchFamily="34" charset="-122"/>
                <a:cs typeface="Calibri" pitchFamily="34" charset="-120"/>
              </a:rPr>
              <a:t>) </a:t>
            </a:r>
            <a:r>
              <a:rPr lang="en-US" sz="1200" dirty="0">
                <a:solidFill>
                  <a:schemeClr val="bg1"/>
                </a:solidFill>
                <a:latin typeface="Calibri" pitchFamily="34" charset="0"/>
                <a:ea typeface="Calibri" pitchFamily="34" charset="-122"/>
                <a:cs typeface="Calibri" pitchFamily="34" charset="-120"/>
              </a:rPr>
              <a:t>cannot exist.</a:t>
            </a:r>
            <a:endParaRPr lang="en-US" sz="1200" dirty="0">
              <a:solidFill>
                <a:schemeClr val="bg1"/>
              </a:solidFill>
            </a:endParaRPr>
          </a:p>
        </p:txBody>
      </p:sp>
      <p:sp>
        <p:nvSpPr>
          <p:cNvPr id="24" name="Text 22"/>
          <p:cNvSpPr/>
          <p:nvPr/>
        </p:nvSpPr>
        <p:spPr>
          <a:xfrm>
            <a:off x="0" y="4736592"/>
            <a:ext cx="9144000" cy="274320"/>
          </a:xfrm>
          <a:prstGeom prst="rect">
            <a:avLst/>
          </a:prstGeom>
          <a:noFill/>
          <a:ln/>
        </p:spPr>
        <p:txBody>
          <a:bodyPr wrap="square" lIns="0" tIns="0" rIns="0" bIns="0" rtlCol="0" anchor="ctr"/>
          <a:lstStyle/>
          <a:p>
            <a:pPr marL="0" indent="0" algn="ctr">
              <a:buNone/>
            </a:pPr>
            <a:r>
              <a:rPr lang="en-US" sz="1350" b="1" i="1" dirty="0">
                <a:solidFill>
                  <a:srgbClr val="C00000"/>
                </a:solidFill>
                <a:latin typeface="Georgia" pitchFamily="34" charset="0"/>
                <a:ea typeface="Georgia" pitchFamily="34" charset="-122"/>
                <a:cs typeface="Georgia" pitchFamily="34" charset="-120"/>
              </a:rPr>
              <a:t>A man who went further than all of them.  Not by theorizing. By living it.</a:t>
            </a:r>
            <a:endParaRPr lang="en-US" sz="1350" dirty="0">
              <a:solidFill>
                <a:srgbClr val="C00000"/>
              </a:solidFill>
            </a:endParaRPr>
          </a:p>
        </p:txBody>
      </p:sp>
      <p:pic>
        <p:nvPicPr>
          <p:cNvPr id="1026" name="Picture 2" descr="Albert Einstein - Wikipedia">
            <a:extLst>
              <a:ext uri="{FF2B5EF4-FFF2-40B4-BE49-F238E27FC236}">
                <a16:creationId xmlns:a16="http://schemas.microsoft.com/office/drawing/2014/main" id="{AC555CB6-636A-4123-FDEB-840FE2F6C0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4657" y="825800"/>
            <a:ext cx="736563" cy="9115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ikola Tesla - Wikipedia">
            <a:extLst>
              <a:ext uri="{FF2B5EF4-FFF2-40B4-BE49-F238E27FC236}">
                <a16:creationId xmlns:a16="http://schemas.microsoft.com/office/drawing/2014/main" id="{52EE0FDF-0355-7F19-5F85-3B75A1DC46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53697" y="831049"/>
            <a:ext cx="629135" cy="84335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4F21BA48-77B3-5FE3-834B-2375291E0F48}"/>
              </a:ext>
            </a:extLst>
          </p:cNvPr>
          <p:cNvPicPr>
            <a:picLocks noChangeAspect="1"/>
          </p:cNvPicPr>
          <p:nvPr/>
        </p:nvPicPr>
        <p:blipFill>
          <a:blip r:embed="rId5"/>
          <a:stretch>
            <a:fillRect/>
          </a:stretch>
        </p:blipFill>
        <p:spPr>
          <a:xfrm>
            <a:off x="2948191" y="2944332"/>
            <a:ext cx="742361" cy="658404"/>
          </a:xfrm>
          <a:prstGeom prst="rect">
            <a:avLst/>
          </a:prstGeom>
        </p:spPr>
      </p:pic>
      <p:pic>
        <p:nvPicPr>
          <p:cNvPr id="28" name="Picture 27">
            <a:extLst>
              <a:ext uri="{FF2B5EF4-FFF2-40B4-BE49-F238E27FC236}">
                <a16:creationId xmlns:a16="http://schemas.microsoft.com/office/drawing/2014/main" id="{3D6C48A4-83DF-6EF7-E340-7E59862FA2FE}"/>
              </a:ext>
            </a:extLst>
          </p:cNvPr>
          <p:cNvPicPr>
            <a:picLocks noChangeAspect="1"/>
          </p:cNvPicPr>
          <p:nvPr/>
        </p:nvPicPr>
        <p:blipFill>
          <a:blip r:embed="rId6"/>
          <a:stretch>
            <a:fillRect/>
          </a:stretch>
        </p:blipFill>
        <p:spPr>
          <a:xfrm>
            <a:off x="6993264" y="3017520"/>
            <a:ext cx="879231" cy="6858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BEE"/>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B93720"/>
          </a:solidFill>
          <a:ln w="12700">
            <a:solidFill>
              <a:srgbClr val="B93720"/>
            </a:solidFill>
            <a:prstDash val="solid"/>
          </a:ln>
        </p:spPr>
      </p:sp>
      <p:sp>
        <p:nvSpPr>
          <p:cNvPr id="3" name="Text 1"/>
          <p:cNvSpPr/>
          <p:nvPr/>
        </p:nvSpPr>
        <p:spPr>
          <a:xfrm>
            <a:off x="525780" y="164592"/>
            <a:ext cx="8229600" cy="201168"/>
          </a:xfrm>
          <a:prstGeom prst="rect">
            <a:avLst/>
          </a:prstGeom>
          <a:noFill/>
          <a:ln/>
        </p:spPr>
        <p:txBody>
          <a:bodyPr wrap="square" lIns="0" tIns="0" rIns="0" bIns="0" rtlCol="0" anchor="ctr"/>
          <a:lstStyle/>
          <a:p>
            <a:pPr marL="0" indent="0">
              <a:buNone/>
            </a:pPr>
            <a:r>
              <a:rPr lang="en-US" sz="850" b="1" kern="0" spc="500" dirty="0">
                <a:solidFill>
                  <a:srgbClr val="B93720"/>
                </a:solidFill>
                <a:latin typeface="Calibri" pitchFamily="34" charset="0"/>
                <a:ea typeface="Calibri" pitchFamily="34" charset="-122"/>
                <a:cs typeface="Calibri" pitchFamily="34" charset="-120"/>
              </a:rPr>
              <a:t>RAMALINGA SWAMIGAL  ·  1823 – 1874</a:t>
            </a:r>
            <a:endParaRPr lang="en-US" sz="850" dirty="0"/>
          </a:p>
        </p:txBody>
      </p:sp>
      <p:sp>
        <p:nvSpPr>
          <p:cNvPr id="4" name="Text 2"/>
          <p:cNvSpPr/>
          <p:nvPr/>
        </p:nvSpPr>
        <p:spPr>
          <a:xfrm>
            <a:off x="355209" y="258494"/>
            <a:ext cx="4754880" cy="1417320"/>
          </a:xfrm>
          <a:prstGeom prst="rect">
            <a:avLst/>
          </a:prstGeom>
          <a:noFill/>
          <a:ln/>
        </p:spPr>
        <p:txBody>
          <a:bodyPr wrap="square" lIns="0" tIns="0" rIns="0" bIns="0" rtlCol="0" anchor="ctr"/>
          <a:lstStyle/>
          <a:p>
            <a:pPr marL="0" indent="0">
              <a:lnSpc>
                <a:spcPct val="128000"/>
              </a:lnSpc>
              <a:buNone/>
            </a:pPr>
            <a:r>
              <a:rPr lang="en-US" sz="2000" b="1" dirty="0">
                <a:solidFill>
                  <a:srgbClr val="1A1A1A"/>
                </a:solidFill>
                <a:latin typeface="Georgia" pitchFamily="34" charset="0"/>
                <a:ea typeface="Georgia" pitchFamily="34" charset="-122"/>
                <a:cs typeface="Georgia" pitchFamily="34" charset="-120"/>
              </a:rPr>
              <a:t>A Scientist.</a:t>
            </a:r>
            <a:r>
              <a:rPr lang="en-US" sz="2000" dirty="0"/>
              <a:t> </a:t>
            </a:r>
            <a:r>
              <a:rPr lang="en-US" sz="2000" b="1" dirty="0">
                <a:solidFill>
                  <a:srgbClr val="1A1A1A"/>
                </a:solidFill>
                <a:latin typeface="Georgia" pitchFamily="34" charset="0"/>
                <a:ea typeface="Georgia" pitchFamily="34" charset="-122"/>
                <a:cs typeface="Georgia" pitchFamily="34" charset="-120"/>
              </a:rPr>
              <a:t>A Doctor. A mystic. A poet. A Social Reformer. An Animal Advocate. A precise Prophet</a:t>
            </a:r>
            <a:endParaRPr lang="en-US" sz="2000" dirty="0"/>
          </a:p>
        </p:txBody>
      </p:sp>
      <p:sp>
        <p:nvSpPr>
          <p:cNvPr id="5" name="Text 3"/>
          <p:cNvSpPr/>
          <p:nvPr/>
        </p:nvSpPr>
        <p:spPr>
          <a:xfrm>
            <a:off x="351341" y="1880499"/>
            <a:ext cx="4969764" cy="1005840"/>
          </a:xfrm>
          <a:prstGeom prst="rect">
            <a:avLst/>
          </a:prstGeom>
          <a:noFill/>
          <a:ln/>
        </p:spPr>
        <p:txBody>
          <a:bodyPr wrap="square" lIns="0" tIns="0" rIns="0" bIns="0" rtlCol="0" anchor="ctr"/>
          <a:lstStyle/>
          <a:p>
            <a:pPr marL="0" indent="0">
              <a:lnSpc>
                <a:spcPct val="165000"/>
              </a:lnSpc>
              <a:buNone/>
            </a:pPr>
            <a:r>
              <a:rPr lang="en-US" sz="1300" dirty="0">
                <a:solidFill>
                  <a:srgbClr val="555555"/>
                </a:solidFill>
                <a:latin typeface="Calibri" pitchFamily="34" charset="0"/>
                <a:ea typeface="Calibri" pitchFamily="34" charset="-122"/>
                <a:cs typeface="Calibri" pitchFamily="34" charset="-120"/>
              </a:rPr>
              <a:t>He made his own body his laboratory. A vast knowledge about medicine. Devoted to the all-permeating </a:t>
            </a:r>
            <a:r>
              <a:rPr lang="en-US" sz="1300" i="1" dirty="0">
                <a:solidFill>
                  <a:srgbClr val="555555"/>
                </a:solidFill>
                <a:latin typeface="Calibri" pitchFamily="34" charset="0"/>
                <a:ea typeface="Calibri" pitchFamily="34" charset="-122"/>
                <a:cs typeface="Calibri" pitchFamily="34" charset="-120"/>
              </a:rPr>
              <a:t>Vast Grace Light</a:t>
            </a:r>
            <a:r>
              <a:rPr lang="en-US" sz="1300" dirty="0">
                <a:solidFill>
                  <a:srgbClr val="555555"/>
                </a:solidFill>
                <a:latin typeface="Calibri" pitchFamily="34" charset="0"/>
                <a:ea typeface="Calibri" pitchFamily="34" charset="-122"/>
                <a:cs typeface="Calibri" pitchFamily="34" charset="-120"/>
              </a:rPr>
              <a:t> Against the cast system and inequality. A skilled poet author of the </a:t>
            </a:r>
            <a:r>
              <a:rPr lang="en-US" sz="1300" i="1" dirty="0">
                <a:solidFill>
                  <a:srgbClr val="555555"/>
                </a:solidFill>
                <a:latin typeface="Calibri" pitchFamily="34" charset="0"/>
                <a:ea typeface="Calibri" pitchFamily="34" charset="-122"/>
                <a:cs typeface="Calibri" pitchFamily="34" charset="-120"/>
              </a:rPr>
              <a:t>Thiru </a:t>
            </a:r>
            <a:r>
              <a:rPr lang="en-US" sz="1300" i="1" dirty="0" err="1">
                <a:solidFill>
                  <a:srgbClr val="555555"/>
                </a:solidFill>
                <a:latin typeface="Calibri" pitchFamily="34" charset="0"/>
                <a:ea typeface="Calibri" pitchFamily="34" charset="-122"/>
                <a:cs typeface="Calibri" pitchFamily="34" charset="-120"/>
              </a:rPr>
              <a:t>Arutpa</a:t>
            </a:r>
            <a:r>
              <a:rPr lang="en-US" sz="1300" i="1" dirty="0">
                <a:solidFill>
                  <a:srgbClr val="555555"/>
                </a:solidFill>
                <a:latin typeface="Calibri" pitchFamily="34" charset="0"/>
                <a:ea typeface="Calibri" pitchFamily="34" charset="-122"/>
                <a:cs typeface="Calibri" pitchFamily="34" charset="-120"/>
              </a:rPr>
              <a:t>. </a:t>
            </a:r>
            <a:r>
              <a:rPr lang="en-US" sz="1300" dirty="0">
                <a:solidFill>
                  <a:srgbClr val="555555"/>
                </a:solidFill>
                <a:latin typeface="Calibri" pitchFamily="34" charset="0"/>
                <a:ea typeface="Calibri" pitchFamily="34" charset="-122"/>
                <a:cs typeface="Calibri" pitchFamily="34" charset="-120"/>
              </a:rPr>
              <a:t>Against killing for food and rituals. So far hasn’t failed any prediction.</a:t>
            </a:r>
            <a:endParaRPr lang="en-US" sz="1300" i="1" dirty="0"/>
          </a:p>
        </p:txBody>
      </p:sp>
      <p:sp>
        <p:nvSpPr>
          <p:cNvPr id="7" name="Text 4"/>
          <p:cNvSpPr/>
          <p:nvPr/>
        </p:nvSpPr>
        <p:spPr>
          <a:xfrm>
            <a:off x="548640" y="3337560"/>
            <a:ext cx="1100000" cy="475488"/>
          </a:xfrm>
          <a:prstGeom prst="rect">
            <a:avLst/>
          </a:prstGeom>
          <a:noFill/>
          <a:ln/>
        </p:spPr>
        <p:txBody>
          <a:bodyPr wrap="square" lIns="0" tIns="0" rIns="0" bIns="0" rtlCol="0" anchor="ctr"/>
          <a:lstStyle/>
          <a:p>
            <a:pPr marL="0" indent="0">
              <a:buNone/>
            </a:pPr>
            <a:r>
              <a:rPr lang="en-US" sz="2600" b="1" dirty="0">
                <a:solidFill>
                  <a:srgbClr val="B93720"/>
                </a:solidFill>
                <a:latin typeface="Georgia" pitchFamily="34" charset="0"/>
                <a:ea typeface="Georgia" pitchFamily="34" charset="-122"/>
                <a:cs typeface="Georgia" pitchFamily="34" charset="-120"/>
              </a:rPr>
              <a:t>1823</a:t>
            </a:r>
            <a:endParaRPr lang="en-US" sz="2600" dirty="0"/>
          </a:p>
        </p:txBody>
      </p:sp>
      <p:sp>
        <p:nvSpPr>
          <p:cNvPr id="8" name="Text 5"/>
          <p:cNvSpPr/>
          <p:nvPr/>
        </p:nvSpPr>
        <p:spPr>
          <a:xfrm>
            <a:off x="548640" y="3822192"/>
            <a:ext cx="1100000" cy="384048"/>
          </a:xfrm>
          <a:prstGeom prst="rect">
            <a:avLst/>
          </a:prstGeom>
          <a:noFill/>
          <a:ln/>
        </p:spPr>
        <p:txBody>
          <a:bodyPr wrap="square" lIns="0" tIns="0" rIns="0" bIns="0" rtlCol="0" anchor="ctr"/>
          <a:lstStyle/>
          <a:p>
            <a:pPr marL="0" indent="0">
              <a:lnSpc>
                <a:spcPct val="140000"/>
              </a:lnSpc>
              <a:buNone/>
            </a:pPr>
            <a:r>
              <a:rPr lang="en-US" sz="950" dirty="0">
                <a:solidFill>
                  <a:srgbClr val="888888"/>
                </a:solidFill>
                <a:latin typeface="Calibri" pitchFamily="34" charset="0"/>
                <a:ea typeface="Calibri" pitchFamily="34" charset="-122"/>
                <a:cs typeface="Calibri" pitchFamily="34" charset="-120"/>
              </a:rPr>
              <a:t>Born · Maruthur, Tamil Nadu</a:t>
            </a:r>
            <a:endParaRPr lang="en-US" sz="950" dirty="0"/>
          </a:p>
        </p:txBody>
      </p:sp>
      <p:sp>
        <p:nvSpPr>
          <p:cNvPr id="9" name="Shape 6"/>
          <p:cNvSpPr/>
          <p:nvPr/>
        </p:nvSpPr>
        <p:spPr>
          <a:xfrm>
            <a:off x="1698640" y="3337560"/>
            <a:ext cx="18288" cy="868680"/>
          </a:xfrm>
          <a:prstGeom prst="rect">
            <a:avLst/>
          </a:prstGeom>
          <a:solidFill>
            <a:srgbClr val="E0D8B0"/>
          </a:solidFill>
          <a:ln w="12700">
            <a:solidFill>
              <a:srgbClr val="E0D8B0"/>
            </a:solidFill>
            <a:prstDash val="solid"/>
          </a:ln>
        </p:spPr>
      </p:sp>
      <p:sp>
        <p:nvSpPr>
          <p:cNvPr id="10" name="Text 7"/>
          <p:cNvSpPr/>
          <p:nvPr/>
        </p:nvSpPr>
        <p:spPr>
          <a:xfrm>
            <a:off x="1766928" y="3337560"/>
            <a:ext cx="1100000" cy="475488"/>
          </a:xfrm>
          <a:prstGeom prst="rect">
            <a:avLst/>
          </a:prstGeom>
          <a:noFill/>
          <a:ln/>
        </p:spPr>
        <p:txBody>
          <a:bodyPr wrap="square" lIns="0" tIns="0" rIns="0" bIns="0" rtlCol="0" anchor="ctr"/>
          <a:lstStyle/>
          <a:p>
            <a:pPr marL="0" indent="0">
              <a:buNone/>
            </a:pPr>
            <a:r>
              <a:rPr lang="en-US" sz="2600" b="1" dirty="0">
                <a:solidFill>
                  <a:srgbClr val="B93720"/>
                </a:solidFill>
                <a:latin typeface="Georgia" pitchFamily="34" charset="0"/>
                <a:ea typeface="Georgia" pitchFamily="34" charset="-122"/>
                <a:cs typeface="Georgia" pitchFamily="34" charset="-120"/>
              </a:rPr>
              <a:t>1867</a:t>
            </a:r>
            <a:endParaRPr lang="en-US" sz="2600" dirty="0"/>
          </a:p>
        </p:txBody>
      </p:sp>
      <p:sp>
        <p:nvSpPr>
          <p:cNvPr id="11" name="Text 8"/>
          <p:cNvSpPr/>
          <p:nvPr/>
        </p:nvSpPr>
        <p:spPr>
          <a:xfrm>
            <a:off x="1766928" y="3822192"/>
            <a:ext cx="1100000" cy="384048"/>
          </a:xfrm>
          <a:prstGeom prst="rect">
            <a:avLst/>
          </a:prstGeom>
          <a:noFill/>
          <a:ln/>
        </p:spPr>
        <p:txBody>
          <a:bodyPr wrap="square" lIns="0" tIns="0" rIns="0" bIns="0" rtlCol="0" anchor="ctr"/>
          <a:lstStyle/>
          <a:p>
            <a:pPr marL="0" indent="0">
              <a:lnSpc>
                <a:spcPct val="140000"/>
              </a:lnSpc>
              <a:buNone/>
            </a:pPr>
            <a:r>
              <a:rPr lang="en-US" sz="950" dirty="0">
                <a:solidFill>
                  <a:srgbClr val="888888"/>
                </a:solidFill>
                <a:latin typeface="Calibri" pitchFamily="34" charset="0"/>
                <a:ea typeface="Calibri" pitchFamily="34" charset="-122"/>
                <a:cs typeface="Calibri" pitchFamily="34" charset="-120"/>
              </a:rPr>
              <a:t>Founded free kitchen · Vadalur</a:t>
            </a:r>
            <a:endParaRPr lang="en-US" sz="950" dirty="0"/>
          </a:p>
        </p:txBody>
      </p:sp>
      <p:sp>
        <p:nvSpPr>
          <p:cNvPr id="12" name="Shape 9"/>
          <p:cNvSpPr/>
          <p:nvPr/>
        </p:nvSpPr>
        <p:spPr>
          <a:xfrm>
            <a:off x="2916928" y="3337560"/>
            <a:ext cx="18288" cy="868680"/>
          </a:xfrm>
          <a:prstGeom prst="rect">
            <a:avLst/>
          </a:prstGeom>
          <a:solidFill>
            <a:srgbClr val="E0D8B0"/>
          </a:solidFill>
          <a:ln w="12700">
            <a:solidFill>
              <a:srgbClr val="E0D8B0"/>
            </a:solidFill>
            <a:prstDash val="solid"/>
          </a:ln>
        </p:spPr>
      </p:sp>
      <p:sp>
        <p:nvSpPr>
          <p:cNvPr id="13" name="Text 10"/>
          <p:cNvSpPr/>
          <p:nvPr/>
        </p:nvSpPr>
        <p:spPr>
          <a:xfrm>
            <a:off x="2985216" y="3337560"/>
            <a:ext cx="1100000" cy="475488"/>
          </a:xfrm>
          <a:prstGeom prst="rect">
            <a:avLst/>
          </a:prstGeom>
          <a:noFill/>
          <a:ln/>
        </p:spPr>
        <p:txBody>
          <a:bodyPr wrap="square" lIns="0" tIns="0" rIns="0" bIns="0" rtlCol="0" anchor="ctr"/>
          <a:lstStyle/>
          <a:p>
            <a:pPr marL="0" indent="0">
              <a:buNone/>
            </a:pPr>
            <a:r>
              <a:rPr lang="en-US" sz="2600" b="1" dirty="0">
                <a:solidFill>
                  <a:srgbClr val="B93720"/>
                </a:solidFill>
                <a:latin typeface="Georgia" pitchFamily="34" charset="0"/>
                <a:ea typeface="Georgia" pitchFamily="34" charset="-122"/>
                <a:cs typeface="Georgia" pitchFamily="34" charset="-120"/>
              </a:rPr>
              <a:t>1872</a:t>
            </a:r>
            <a:endParaRPr lang="en-US" sz="2600" dirty="0"/>
          </a:p>
        </p:txBody>
      </p:sp>
      <p:sp>
        <p:nvSpPr>
          <p:cNvPr id="16" name="Text 13"/>
          <p:cNvSpPr/>
          <p:nvPr/>
        </p:nvSpPr>
        <p:spPr>
          <a:xfrm>
            <a:off x="2985216" y="3822192"/>
            <a:ext cx="1100000" cy="384048"/>
          </a:xfrm>
          <a:prstGeom prst="rect">
            <a:avLst/>
          </a:prstGeom>
          <a:noFill/>
          <a:ln/>
        </p:spPr>
        <p:txBody>
          <a:bodyPr wrap="square" lIns="0" tIns="0" rIns="0" bIns="0" rtlCol="0" anchor="ctr"/>
          <a:lstStyle/>
          <a:p>
            <a:pPr marL="0" indent="0">
              <a:lnSpc>
                <a:spcPct val="140000"/>
              </a:lnSpc>
              <a:buNone/>
            </a:pPr>
            <a:r>
              <a:rPr lang="en-US" sz="950" dirty="0">
                <a:solidFill>
                  <a:srgbClr val="888888"/>
                </a:solidFill>
                <a:latin typeface="Calibri" pitchFamily="34" charset="0"/>
                <a:ea typeface="Calibri" pitchFamily="34" charset="-122"/>
                <a:cs typeface="Calibri" pitchFamily="34" charset="-120"/>
              </a:rPr>
              <a:t>Sathya Gnana Sabai · Vadalur</a:t>
            </a:r>
            <a:endParaRPr lang="en-US" sz="950" dirty="0"/>
          </a:p>
        </p:txBody>
      </p:sp>
      <p:sp>
        <p:nvSpPr>
          <p:cNvPr id="17" name="Shape 14"/>
          <p:cNvSpPr/>
          <p:nvPr/>
        </p:nvSpPr>
        <p:spPr>
          <a:xfrm>
            <a:off x="4135216" y="3337560"/>
            <a:ext cx="18288" cy="868680"/>
          </a:xfrm>
          <a:prstGeom prst="rect">
            <a:avLst/>
          </a:prstGeom>
          <a:solidFill>
            <a:srgbClr val="E0D8B0"/>
          </a:solidFill>
          <a:ln w="12700">
            <a:solidFill>
              <a:srgbClr val="E0D8B0"/>
            </a:solidFill>
            <a:prstDash val="solid"/>
          </a:ln>
        </p:spPr>
      </p:sp>
      <p:sp>
        <p:nvSpPr>
          <p:cNvPr id="18" name="Text 15"/>
          <p:cNvSpPr/>
          <p:nvPr/>
        </p:nvSpPr>
        <p:spPr>
          <a:xfrm>
            <a:off x="4203504" y="3337560"/>
            <a:ext cx="1100000" cy="475488"/>
          </a:xfrm>
          <a:prstGeom prst="rect">
            <a:avLst/>
          </a:prstGeom>
          <a:noFill/>
          <a:ln/>
        </p:spPr>
        <p:txBody>
          <a:bodyPr wrap="square" lIns="0" tIns="0" rIns="0" bIns="0" rtlCol="0" anchor="ctr"/>
          <a:lstStyle/>
          <a:p>
            <a:pPr marL="0" indent="0">
              <a:buNone/>
            </a:pPr>
            <a:r>
              <a:rPr lang="en-US" sz="2600" b="1" dirty="0">
                <a:solidFill>
                  <a:srgbClr val="B93720"/>
                </a:solidFill>
                <a:latin typeface="Georgia" pitchFamily="34" charset="0"/>
                <a:ea typeface="Georgia" pitchFamily="34" charset="-122"/>
                <a:cs typeface="Georgia" pitchFamily="34" charset="-120"/>
              </a:rPr>
              <a:t>1874</a:t>
            </a:r>
            <a:endParaRPr lang="en-US" sz="2600" dirty="0"/>
          </a:p>
        </p:txBody>
      </p:sp>
      <p:sp>
        <p:nvSpPr>
          <p:cNvPr id="14" name="Text 11"/>
          <p:cNvSpPr/>
          <p:nvPr/>
        </p:nvSpPr>
        <p:spPr>
          <a:xfrm>
            <a:off x="4203504" y="3822192"/>
            <a:ext cx="1100000" cy="384048"/>
          </a:xfrm>
          <a:prstGeom prst="rect">
            <a:avLst/>
          </a:prstGeom>
          <a:noFill/>
          <a:ln/>
        </p:spPr>
        <p:txBody>
          <a:bodyPr wrap="square" lIns="0" tIns="0" rIns="0" bIns="0" rtlCol="0" anchor="ctr"/>
          <a:lstStyle/>
          <a:p>
            <a:pPr marL="0" indent="0">
              <a:lnSpc>
                <a:spcPct val="140000"/>
              </a:lnSpc>
              <a:buNone/>
            </a:pPr>
            <a:r>
              <a:rPr lang="en-US" sz="950" dirty="0">
                <a:solidFill>
                  <a:srgbClr val="888888"/>
                </a:solidFill>
                <a:latin typeface="Calibri" pitchFamily="34" charset="0"/>
                <a:ea typeface="Calibri" pitchFamily="34" charset="-122"/>
                <a:cs typeface="Calibri" pitchFamily="34" charset="-120"/>
              </a:rPr>
              <a:t>Documented disappearance</a:t>
            </a:r>
            <a:endParaRPr lang="en-US" sz="950" dirty="0"/>
          </a:p>
        </p:txBody>
      </p:sp>
      <p:sp>
        <p:nvSpPr>
          <p:cNvPr id="15" name="Text 12"/>
          <p:cNvSpPr/>
          <p:nvPr/>
        </p:nvSpPr>
        <p:spPr>
          <a:xfrm>
            <a:off x="0" y="4892040"/>
            <a:ext cx="9144000" cy="182880"/>
          </a:xfrm>
          <a:prstGeom prst="rect">
            <a:avLst/>
          </a:prstGeom>
          <a:noFill/>
          <a:ln/>
        </p:spPr>
        <p:txBody>
          <a:bodyPr wrap="square" lIns="0" tIns="0" rIns="0" bIns="0" rtlCol="0" anchor="ctr"/>
          <a:lstStyle/>
          <a:p>
            <a:pPr marL="0" indent="0" algn="ctr">
              <a:buNone/>
            </a:pPr>
            <a:r>
              <a:rPr lang="en-US" sz="750" dirty="0">
                <a:solidFill>
                  <a:srgbClr val="AAAAAA"/>
                </a:solidFill>
                <a:latin typeface="Calibri" pitchFamily="34" charset="0"/>
                <a:ea typeface="Calibri" pitchFamily="34" charset="-122"/>
                <a:cs typeface="Calibri" pitchFamily="34" charset="-120"/>
              </a:rPr>
              <a:t>sanmarkkamlife.org</a:t>
            </a:r>
            <a:endParaRPr lang="en-US" sz="750" dirty="0"/>
          </a:p>
        </p:txBody>
      </p:sp>
      <p:pic>
        <p:nvPicPr>
          <p:cNvPr id="1026" name="Picture 2">
            <a:extLst>
              <a:ext uri="{FF2B5EF4-FFF2-40B4-BE49-F238E27FC236}">
                <a16:creationId xmlns:a16="http://schemas.microsoft.com/office/drawing/2014/main" id="{6BB8F76C-BB7A-3293-3C78-5CF4806F9F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5066" y="47006"/>
            <a:ext cx="3158934" cy="509649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BEE"/>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B93720"/>
                </a:solidFill>
                <a:latin typeface="Calibri" pitchFamily="34" charset="0"/>
                <a:ea typeface="Calibri" pitchFamily="34" charset="-122"/>
                <a:cs typeface="Calibri" pitchFamily="34" charset="-120"/>
              </a:rPr>
              <a:t>ORIGIN  ·  BEFORE BIRTH</a:t>
            </a:r>
            <a:endParaRPr lang="en-US" sz="850" dirty="0"/>
          </a:p>
        </p:txBody>
      </p:sp>
      <p:sp>
        <p:nvSpPr>
          <p:cNvPr id="4" name="Text 2"/>
          <p:cNvSpPr/>
          <p:nvPr/>
        </p:nvSpPr>
        <p:spPr>
          <a:xfrm>
            <a:off x="548640" y="566928"/>
            <a:ext cx="7772400" cy="868680"/>
          </a:xfrm>
          <a:prstGeom prst="rect">
            <a:avLst/>
          </a:prstGeom>
          <a:noFill/>
          <a:ln/>
        </p:spPr>
        <p:txBody>
          <a:bodyPr wrap="square" lIns="0" tIns="0" rIns="0" bIns="0" rtlCol="0" anchor="ctr"/>
          <a:lstStyle/>
          <a:p>
            <a:pPr marL="0" indent="0">
              <a:lnSpc>
                <a:spcPct val="128000"/>
              </a:lnSpc>
              <a:buNone/>
            </a:pPr>
            <a:r>
              <a:rPr lang="en-US" sz="2600" b="1" dirty="0">
                <a:solidFill>
                  <a:srgbClr val="1A1A1A"/>
                </a:solidFill>
                <a:latin typeface="Georgia" pitchFamily="34" charset="0"/>
                <a:ea typeface="Georgia" pitchFamily="34" charset="-122"/>
                <a:cs typeface="Georgia" pitchFamily="34" charset="-120"/>
              </a:rPr>
              <a:t>His life was itself sparked by compassion.</a:t>
            </a:r>
            <a:endParaRPr lang="en-US" sz="2600" dirty="0"/>
          </a:p>
        </p:txBody>
      </p:sp>
      <p:sp>
        <p:nvSpPr>
          <p:cNvPr id="5" name="Shape 3"/>
          <p:cNvSpPr/>
          <p:nvPr/>
        </p:nvSpPr>
        <p:spPr>
          <a:xfrm>
            <a:off x="548640" y="1572768"/>
            <a:ext cx="5559552" cy="960120"/>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6" name="Shape 4"/>
          <p:cNvSpPr/>
          <p:nvPr/>
        </p:nvSpPr>
        <p:spPr>
          <a:xfrm>
            <a:off x="548640" y="1572768"/>
            <a:ext cx="1051560" cy="384048"/>
          </a:xfrm>
          <a:prstGeom prst="rect">
            <a:avLst/>
          </a:prstGeom>
          <a:solidFill>
            <a:srgbClr val="2A2010"/>
          </a:solidFill>
          <a:ln w="6350">
            <a:solidFill>
              <a:srgbClr val="F5C125"/>
            </a:solidFill>
            <a:prstDash val="solid"/>
          </a:ln>
        </p:spPr>
      </p:sp>
      <p:sp>
        <p:nvSpPr>
          <p:cNvPr id="7" name="Text 5"/>
          <p:cNvSpPr/>
          <p:nvPr/>
        </p:nvSpPr>
        <p:spPr>
          <a:xfrm>
            <a:off x="548640" y="1572768"/>
            <a:ext cx="1051560" cy="384048"/>
          </a:xfrm>
          <a:prstGeom prst="rect">
            <a:avLst/>
          </a:prstGeom>
          <a:noFill/>
          <a:ln/>
        </p:spPr>
        <p:txBody>
          <a:bodyPr wrap="square" lIns="0" tIns="0" rIns="0" bIns="0" rtlCol="0" anchor="ctr"/>
          <a:lstStyle/>
          <a:p>
            <a:pPr marL="0" indent="0" algn="ctr">
              <a:buNone/>
            </a:pPr>
            <a:r>
              <a:rPr lang="en-US" sz="950" b="1" dirty="0">
                <a:solidFill>
                  <a:srgbClr val="F5C125"/>
                </a:solidFill>
                <a:latin typeface="Calibri" pitchFamily="34" charset="0"/>
                <a:ea typeface="Calibri" pitchFamily="34" charset="-122"/>
                <a:cs typeface="Calibri" pitchFamily="34" charset="-120"/>
              </a:rPr>
              <a:t>The Blessing</a:t>
            </a:r>
            <a:endParaRPr lang="en-US" sz="950" dirty="0"/>
          </a:p>
        </p:txBody>
      </p:sp>
      <p:sp>
        <p:nvSpPr>
          <p:cNvPr id="8" name="Text 6"/>
          <p:cNvSpPr/>
          <p:nvPr/>
        </p:nvSpPr>
        <p:spPr>
          <a:xfrm>
            <a:off x="1737360" y="1645920"/>
            <a:ext cx="4187952" cy="804672"/>
          </a:xfrm>
          <a:prstGeom prst="rect">
            <a:avLst/>
          </a:prstGeom>
          <a:noFill/>
          <a:ln/>
        </p:spPr>
        <p:txBody>
          <a:bodyPr wrap="square" lIns="0" tIns="0" rIns="0" bIns="0" rtlCol="0" anchor="ctr"/>
          <a:lstStyle/>
          <a:p>
            <a:pPr marL="0" indent="0">
              <a:lnSpc>
                <a:spcPct val="142000"/>
              </a:lnSpc>
              <a:buNone/>
            </a:pPr>
            <a:r>
              <a:rPr lang="en-US" sz="1000" dirty="0">
                <a:latin typeface="Calibri" pitchFamily="34" charset="0"/>
                <a:ea typeface="Calibri" pitchFamily="34" charset="-122"/>
                <a:cs typeface="Calibri" pitchFamily="34" charset="-120"/>
              </a:rPr>
              <a:t>A wandering Shaivite devotee came at noon — hungry, begging at Chinnammaiyar’s door. Without hesitation, she fed him. The sage blessed her: “</a:t>
            </a:r>
            <a:r>
              <a:rPr lang="en-US" sz="1000" i="1" dirty="0">
                <a:latin typeface="Calibri" pitchFamily="34" charset="0"/>
                <a:ea typeface="Calibri" pitchFamily="34" charset="-122"/>
                <a:cs typeface="Calibri" pitchFamily="34" charset="-120"/>
              </a:rPr>
              <a:t>You will bring into this world a son who will be a boon to all of humanity</a:t>
            </a:r>
            <a:r>
              <a:rPr lang="en-US" sz="1000" dirty="0">
                <a:latin typeface="Calibri" pitchFamily="34" charset="0"/>
                <a:ea typeface="Calibri" pitchFamily="34" charset="-122"/>
                <a:cs typeface="Calibri" pitchFamily="34" charset="-120"/>
              </a:rPr>
              <a:t>.” He then vanished mysteriously. </a:t>
            </a:r>
            <a:r>
              <a:rPr lang="en-US" sz="1000" dirty="0" err="1">
                <a:latin typeface="Calibri" pitchFamily="34" charset="0"/>
                <a:ea typeface="Calibri" pitchFamily="34" charset="-122"/>
                <a:cs typeface="Calibri" pitchFamily="34" charset="-120"/>
              </a:rPr>
              <a:t>Vallalar</a:t>
            </a:r>
            <a:r>
              <a:rPr lang="en-US" sz="1000" dirty="0">
                <a:latin typeface="Calibri" pitchFamily="34" charset="0"/>
                <a:ea typeface="Calibri" pitchFamily="34" charset="-122"/>
                <a:cs typeface="Calibri" pitchFamily="34" charset="-120"/>
              </a:rPr>
              <a:t> was born from compassion itself.</a:t>
            </a:r>
            <a:endParaRPr lang="en-US" sz="1000" dirty="0"/>
          </a:p>
        </p:txBody>
      </p:sp>
      <p:sp>
        <p:nvSpPr>
          <p:cNvPr id="9" name="Shape 7"/>
          <p:cNvSpPr/>
          <p:nvPr/>
        </p:nvSpPr>
        <p:spPr>
          <a:xfrm>
            <a:off x="548640" y="2670048"/>
            <a:ext cx="5559552" cy="960120"/>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10" name="Shape 8"/>
          <p:cNvSpPr/>
          <p:nvPr/>
        </p:nvSpPr>
        <p:spPr>
          <a:xfrm>
            <a:off x="548640" y="2670048"/>
            <a:ext cx="1051560" cy="384048"/>
          </a:xfrm>
          <a:prstGeom prst="rect">
            <a:avLst/>
          </a:prstGeom>
          <a:solidFill>
            <a:srgbClr val="2A2010"/>
          </a:solidFill>
          <a:ln w="6350">
            <a:solidFill>
              <a:srgbClr val="F5C125"/>
            </a:solidFill>
            <a:prstDash val="solid"/>
          </a:ln>
        </p:spPr>
      </p:sp>
      <p:sp>
        <p:nvSpPr>
          <p:cNvPr id="11" name="Text 9"/>
          <p:cNvSpPr/>
          <p:nvPr/>
        </p:nvSpPr>
        <p:spPr>
          <a:xfrm>
            <a:off x="548640" y="2670048"/>
            <a:ext cx="1051560" cy="384048"/>
          </a:xfrm>
          <a:prstGeom prst="rect">
            <a:avLst/>
          </a:prstGeom>
          <a:noFill/>
          <a:ln/>
        </p:spPr>
        <p:txBody>
          <a:bodyPr wrap="square" lIns="0" tIns="0" rIns="0" bIns="0" rtlCol="0" anchor="ctr"/>
          <a:lstStyle/>
          <a:p>
            <a:pPr marL="0" indent="0" algn="ctr">
              <a:buNone/>
            </a:pPr>
            <a:r>
              <a:rPr lang="en-US" sz="950" b="1" dirty="0">
                <a:solidFill>
                  <a:srgbClr val="F5C125"/>
                </a:solidFill>
                <a:latin typeface="Calibri" pitchFamily="34" charset="0"/>
                <a:ea typeface="Calibri" pitchFamily="34" charset="-122"/>
                <a:cs typeface="Calibri" pitchFamily="34" charset="-120"/>
              </a:rPr>
              <a:t>Peru Vinappam</a:t>
            </a:r>
            <a:endParaRPr lang="en-US" sz="950" dirty="0"/>
          </a:p>
        </p:txBody>
      </p:sp>
      <p:sp>
        <p:nvSpPr>
          <p:cNvPr id="12" name="Text 10"/>
          <p:cNvSpPr/>
          <p:nvPr/>
        </p:nvSpPr>
        <p:spPr>
          <a:xfrm>
            <a:off x="1737360" y="2743200"/>
            <a:ext cx="4187952" cy="804672"/>
          </a:xfrm>
          <a:prstGeom prst="rect">
            <a:avLst/>
          </a:prstGeom>
          <a:noFill/>
          <a:ln/>
        </p:spPr>
        <p:txBody>
          <a:bodyPr wrap="square" lIns="0" tIns="0" rIns="0" bIns="0" rtlCol="0" anchor="ctr"/>
          <a:lstStyle/>
          <a:p>
            <a:pPr marL="0" indent="0">
              <a:lnSpc>
                <a:spcPct val="142000"/>
              </a:lnSpc>
              <a:buNone/>
            </a:pPr>
            <a:r>
              <a:rPr lang="en-US" sz="1000" dirty="0" err="1"/>
              <a:t>Vallalar</a:t>
            </a:r>
            <a:r>
              <a:rPr lang="en-US" sz="1000" dirty="0"/>
              <a:t> reveals that long before birth, the Divine Inner Light was actively present within the womb—safeguarding his conception from nefarious agents, orchestrating his physical formation of a superior body and mind and consciously preparing his body to become a vessel for universal grace</a:t>
            </a:r>
          </a:p>
        </p:txBody>
      </p:sp>
      <p:sp>
        <p:nvSpPr>
          <p:cNvPr id="13" name="Shape 11"/>
          <p:cNvSpPr/>
          <p:nvPr/>
        </p:nvSpPr>
        <p:spPr>
          <a:xfrm>
            <a:off x="548640" y="3767328"/>
            <a:ext cx="5559552" cy="960120"/>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14" name="Shape 12"/>
          <p:cNvSpPr/>
          <p:nvPr/>
        </p:nvSpPr>
        <p:spPr>
          <a:xfrm>
            <a:off x="548640" y="3767328"/>
            <a:ext cx="1051560" cy="384048"/>
          </a:xfrm>
          <a:prstGeom prst="rect">
            <a:avLst/>
          </a:prstGeom>
          <a:solidFill>
            <a:srgbClr val="2A2010"/>
          </a:solidFill>
          <a:ln w="6350">
            <a:solidFill>
              <a:srgbClr val="F5C125"/>
            </a:solidFill>
            <a:prstDash val="solid"/>
          </a:ln>
        </p:spPr>
      </p:sp>
      <p:sp>
        <p:nvSpPr>
          <p:cNvPr id="15" name="Text 13"/>
          <p:cNvSpPr/>
          <p:nvPr/>
        </p:nvSpPr>
        <p:spPr>
          <a:xfrm>
            <a:off x="548640" y="3767328"/>
            <a:ext cx="1051560" cy="384048"/>
          </a:xfrm>
          <a:prstGeom prst="rect">
            <a:avLst/>
          </a:prstGeom>
          <a:noFill/>
          <a:ln/>
        </p:spPr>
        <p:txBody>
          <a:bodyPr wrap="square" lIns="0" tIns="0" rIns="0" bIns="0" rtlCol="0" anchor="ctr"/>
          <a:lstStyle/>
          <a:p>
            <a:pPr marL="0" indent="0" algn="ctr">
              <a:buNone/>
            </a:pPr>
            <a:r>
              <a:rPr lang="en-US" sz="950" b="1" dirty="0">
                <a:solidFill>
                  <a:srgbClr val="F5C125"/>
                </a:solidFill>
                <a:latin typeface="Calibri" pitchFamily="34" charset="0"/>
                <a:ea typeface="Calibri" pitchFamily="34" charset="-122"/>
                <a:cs typeface="Calibri" pitchFamily="34" charset="-120"/>
              </a:rPr>
              <a:t>Born</a:t>
            </a:r>
            <a:endParaRPr lang="en-US" sz="950" dirty="0"/>
          </a:p>
        </p:txBody>
      </p:sp>
      <p:sp>
        <p:nvSpPr>
          <p:cNvPr id="16" name="Text 14"/>
          <p:cNvSpPr/>
          <p:nvPr/>
        </p:nvSpPr>
        <p:spPr>
          <a:xfrm>
            <a:off x="1737360" y="3840480"/>
            <a:ext cx="4187952" cy="804672"/>
          </a:xfrm>
          <a:prstGeom prst="rect">
            <a:avLst/>
          </a:prstGeom>
          <a:noFill/>
          <a:ln/>
        </p:spPr>
        <p:txBody>
          <a:bodyPr wrap="square" lIns="0" tIns="0" rIns="0" bIns="0" rtlCol="0" anchor="ctr"/>
          <a:lstStyle/>
          <a:p>
            <a:pPr marL="0" indent="0">
              <a:lnSpc>
                <a:spcPct val="142000"/>
              </a:lnSpc>
              <a:buNone/>
            </a:pPr>
            <a:r>
              <a:rPr lang="en-US" sz="1000" dirty="0">
                <a:latin typeface="Calibri" pitchFamily="34" charset="0"/>
                <a:ea typeface="Calibri" pitchFamily="34" charset="-122"/>
                <a:cs typeface="Calibri" pitchFamily="34" charset="-120"/>
              </a:rPr>
              <a:t>October 5th, 1823 - Maruthur, near Chidambaram, Tamil Nadu. His father Ramaiah Pillai passed away before he could witness his son’s greatness . Ramalinga was raised by his mother Chinnammaiyar and his elder brother </a:t>
            </a:r>
            <a:r>
              <a:rPr lang="en-US" sz="1000" dirty="0" err="1">
                <a:latin typeface="Calibri" pitchFamily="34" charset="0"/>
                <a:ea typeface="Calibri" pitchFamily="34" charset="-122"/>
                <a:cs typeface="Calibri" pitchFamily="34" charset="-120"/>
              </a:rPr>
              <a:t>Sabapathi</a:t>
            </a:r>
            <a:r>
              <a:rPr lang="en-US" sz="1000" dirty="0">
                <a:latin typeface="Calibri" pitchFamily="34" charset="0"/>
                <a:ea typeface="Calibri" pitchFamily="34" charset="-122"/>
                <a:cs typeface="Calibri" pitchFamily="34" charset="-120"/>
              </a:rPr>
              <a:t>.</a:t>
            </a:r>
            <a:endParaRPr lang="en-US" sz="1000" dirty="0"/>
          </a:p>
        </p:txBody>
      </p:sp>
      <p:sp>
        <p:nvSpPr>
          <p:cNvPr id="18" name="Text 15"/>
          <p:cNvSpPr/>
          <p:nvPr/>
        </p:nvSpPr>
        <p:spPr>
          <a:xfrm>
            <a:off x="6291072" y="3913632"/>
            <a:ext cx="2487168" cy="182880"/>
          </a:xfrm>
          <a:prstGeom prst="rect">
            <a:avLst/>
          </a:prstGeom>
          <a:noFill/>
          <a:ln/>
        </p:spPr>
        <p:txBody>
          <a:bodyPr wrap="square" lIns="0" tIns="0" rIns="0" bIns="0" rtlCol="0" anchor="ctr"/>
          <a:lstStyle/>
          <a:p>
            <a:pPr marL="0" indent="0" algn="ctr">
              <a:buNone/>
            </a:pPr>
            <a:r>
              <a:rPr lang="en-US" sz="900" i="1" dirty="0">
                <a:latin typeface="Calibri" pitchFamily="34" charset="0"/>
                <a:ea typeface="Calibri" pitchFamily="34" charset="-122"/>
                <a:cs typeface="Calibri" pitchFamily="34" charset="-120"/>
              </a:rPr>
              <a:t>Based on the poem Peru Vinappam</a:t>
            </a:r>
            <a:endParaRPr lang="en-US" sz="900" dirty="0"/>
          </a:p>
        </p:txBody>
      </p:sp>
      <p:sp>
        <p:nvSpPr>
          <p:cNvPr id="19" name="Text 16"/>
          <p:cNvSpPr/>
          <p:nvPr/>
        </p:nvSpPr>
        <p:spPr>
          <a:xfrm>
            <a:off x="0" y="4892040"/>
            <a:ext cx="9144000" cy="182880"/>
          </a:xfrm>
          <a:prstGeom prst="rect">
            <a:avLst/>
          </a:prstGeom>
          <a:noFill/>
          <a:ln/>
        </p:spPr>
        <p:txBody>
          <a:bodyPr wrap="square" lIns="0" tIns="0" rIns="0" bIns="0" rtlCol="0" anchor="ctr"/>
          <a:lstStyle/>
          <a:p>
            <a:pPr marL="0" indent="0" algn="ctr">
              <a:buNone/>
            </a:pPr>
            <a:r>
              <a:rPr lang="en-US" sz="750" dirty="0">
                <a:solidFill>
                  <a:srgbClr val="AAAAAA"/>
                </a:solidFill>
                <a:latin typeface="Calibri" pitchFamily="34" charset="0"/>
                <a:ea typeface="Calibri" pitchFamily="34" charset="-122"/>
                <a:cs typeface="Calibri" pitchFamily="34" charset="-120"/>
              </a:rPr>
              <a:t>sanmarkkamlife.org</a:t>
            </a:r>
            <a:endParaRPr lang="en-US" sz="750" dirty="0"/>
          </a:p>
        </p:txBody>
      </p:sp>
      <p:pic>
        <p:nvPicPr>
          <p:cNvPr id="22" name="Picture 21">
            <a:extLst>
              <a:ext uri="{FF2B5EF4-FFF2-40B4-BE49-F238E27FC236}">
                <a16:creationId xmlns:a16="http://schemas.microsoft.com/office/drawing/2014/main" id="{EADBDD42-17D7-5424-E5D0-017BE29C75AF}"/>
              </a:ext>
            </a:extLst>
          </p:cNvPr>
          <p:cNvPicPr>
            <a:picLocks noChangeAspect="1"/>
          </p:cNvPicPr>
          <p:nvPr/>
        </p:nvPicPr>
        <p:blipFill>
          <a:blip r:embed="rId2"/>
          <a:stretch>
            <a:fillRect/>
          </a:stretch>
        </p:blipFill>
        <p:spPr>
          <a:xfrm>
            <a:off x="6245352" y="1559404"/>
            <a:ext cx="2743294" cy="225324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BEE"/>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B93720"/>
                </a:solidFill>
                <a:latin typeface="Calibri" pitchFamily="34" charset="0"/>
                <a:ea typeface="Calibri" pitchFamily="34" charset="-122"/>
                <a:cs typeface="Calibri" pitchFamily="34" charset="-120"/>
              </a:rPr>
              <a:t>EARLY LIFE  ·  1823 – 1847</a:t>
            </a:r>
            <a:endParaRPr lang="en-US" sz="850" dirty="0"/>
          </a:p>
        </p:txBody>
      </p:sp>
      <p:sp>
        <p:nvSpPr>
          <p:cNvPr id="4" name="Text 2"/>
          <p:cNvSpPr/>
          <p:nvPr/>
        </p:nvSpPr>
        <p:spPr>
          <a:xfrm>
            <a:off x="548640" y="566928"/>
            <a:ext cx="7772400" cy="868680"/>
          </a:xfrm>
          <a:prstGeom prst="rect">
            <a:avLst/>
          </a:prstGeom>
          <a:noFill/>
          <a:ln/>
        </p:spPr>
        <p:txBody>
          <a:bodyPr wrap="square" lIns="0" tIns="0" rIns="0" bIns="0" rtlCol="0" anchor="ctr"/>
          <a:lstStyle/>
          <a:p>
            <a:pPr marL="0" indent="0">
              <a:lnSpc>
                <a:spcPct val="128000"/>
              </a:lnSpc>
              <a:buNone/>
            </a:pPr>
            <a:r>
              <a:rPr lang="en-US" sz="2600" b="1" dirty="0">
                <a:solidFill>
                  <a:srgbClr val="1A1A1A"/>
                </a:solidFill>
                <a:latin typeface="Georgia" pitchFamily="34" charset="0"/>
                <a:ea typeface="Georgia" pitchFamily="34" charset="-122"/>
                <a:cs typeface="Georgia" pitchFamily="34" charset="-120"/>
              </a:rPr>
              <a:t>The Prodigy Child</a:t>
            </a:r>
            <a:endParaRPr lang="en-US" sz="2600" dirty="0"/>
          </a:p>
        </p:txBody>
      </p:sp>
      <p:sp>
        <p:nvSpPr>
          <p:cNvPr id="5" name="Shape 3"/>
          <p:cNvSpPr/>
          <p:nvPr/>
        </p:nvSpPr>
        <p:spPr>
          <a:xfrm>
            <a:off x="548640" y="1572768"/>
            <a:ext cx="5559552" cy="960120"/>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6" name="Shape 4"/>
          <p:cNvSpPr/>
          <p:nvPr/>
        </p:nvSpPr>
        <p:spPr>
          <a:xfrm>
            <a:off x="548640" y="1572768"/>
            <a:ext cx="1051560" cy="384048"/>
          </a:xfrm>
          <a:prstGeom prst="rect">
            <a:avLst/>
          </a:prstGeom>
          <a:solidFill>
            <a:srgbClr val="2A2010"/>
          </a:solidFill>
          <a:ln w="6350">
            <a:solidFill>
              <a:srgbClr val="F5C125"/>
            </a:solidFill>
            <a:prstDash val="solid"/>
          </a:ln>
        </p:spPr>
      </p:sp>
      <p:sp>
        <p:nvSpPr>
          <p:cNvPr id="7" name="Text 5"/>
          <p:cNvSpPr/>
          <p:nvPr/>
        </p:nvSpPr>
        <p:spPr>
          <a:xfrm>
            <a:off x="548640" y="1572768"/>
            <a:ext cx="1051560" cy="384048"/>
          </a:xfrm>
          <a:prstGeom prst="rect">
            <a:avLst/>
          </a:prstGeom>
          <a:noFill/>
          <a:ln/>
        </p:spPr>
        <p:txBody>
          <a:bodyPr wrap="square" lIns="0" tIns="0" rIns="0" bIns="0" rtlCol="0" anchor="ctr"/>
          <a:lstStyle/>
          <a:p>
            <a:pPr marL="0" indent="0" algn="ctr">
              <a:buNone/>
            </a:pPr>
            <a:r>
              <a:rPr lang="en-US" sz="950" b="1" dirty="0">
                <a:solidFill>
                  <a:srgbClr val="F5C125"/>
                </a:solidFill>
                <a:latin typeface="Calibri" pitchFamily="34" charset="0"/>
                <a:ea typeface="Calibri" pitchFamily="34" charset="-122"/>
                <a:cs typeface="Calibri" pitchFamily="34" charset="-120"/>
              </a:rPr>
              <a:t>5 months</a:t>
            </a:r>
            <a:endParaRPr lang="en-US" sz="950" dirty="0"/>
          </a:p>
        </p:txBody>
      </p:sp>
      <p:sp>
        <p:nvSpPr>
          <p:cNvPr id="8" name="Text 6"/>
          <p:cNvSpPr/>
          <p:nvPr/>
        </p:nvSpPr>
        <p:spPr>
          <a:xfrm>
            <a:off x="1737360" y="1645920"/>
            <a:ext cx="4318782" cy="859536"/>
          </a:xfrm>
          <a:prstGeom prst="rect">
            <a:avLst/>
          </a:prstGeom>
          <a:noFill/>
          <a:ln/>
        </p:spPr>
        <p:txBody>
          <a:bodyPr wrap="square" lIns="0" tIns="0" rIns="0" bIns="0" rtlCol="0" anchor="ctr"/>
          <a:lstStyle/>
          <a:p>
            <a:pPr marL="0" indent="0">
              <a:lnSpc>
                <a:spcPct val="142000"/>
              </a:lnSpc>
              <a:buNone/>
            </a:pPr>
            <a:r>
              <a:rPr lang="en-US" sz="900" dirty="0">
                <a:latin typeface="Calibri" pitchFamily="34" charset="0"/>
                <a:ea typeface="Calibri" pitchFamily="34" charset="-122"/>
                <a:cs typeface="Calibri" pitchFamily="34" charset="-120"/>
              </a:rPr>
              <a:t>At the Chidambaram Temple, the priest Sabapathy Sivacharya performed the Deepa Aradhana — the blessing with a lighted lamp. The child giggled with delight. The priest said : “</a:t>
            </a:r>
            <a:r>
              <a:rPr lang="en-US" sz="900" i="1" dirty="0">
                <a:latin typeface="Calibri" pitchFamily="34" charset="0"/>
                <a:ea typeface="Calibri" pitchFamily="34" charset="-122"/>
                <a:cs typeface="Calibri" pitchFamily="34" charset="-120"/>
              </a:rPr>
              <a:t>This was no ordinary infant's reaction to light</a:t>
            </a:r>
            <a:r>
              <a:rPr lang="en-US" sz="900" dirty="0">
                <a:latin typeface="Calibri" pitchFamily="34" charset="0"/>
                <a:ea typeface="Calibri" pitchFamily="34" charset="-122"/>
                <a:cs typeface="Calibri" pitchFamily="34" charset="-120"/>
              </a:rPr>
              <a:t>”</a:t>
            </a:r>
            <a:r>
              <a:rPr lang="en-US" sz="900" i="1" dirty="0">
                <a:latin typeface="Calibri" pitchFamily="34" charset="0"/>
                <a:ea typeface="Calibri" pitchFamily="34" charset="-122"/>
                <a:cs typeface="Calibri" pitchFamily="34" charset="-120"/>
              </a:rPr>
              <a:t>  “As soon as light was perceived, happiness prevailed on me – </a:t>
            </a:r>
            <a:r>
              <a:rPr lang="en-US" sz="900" i="1" dirty="0" err="1">
                <a:latin typeface="Calibri" pitchFamily="34" charset="0"/>
                <a:ea typeface="Calibri" pitchFamily="34" charset="-122"/>
                <a:cs typeface="Calibri" pitchFamily="34" charset="-120"/>
              </a:rPr>
              <a:t>Vallalar</a:t>
            </a:r>
            <a:r>
              <a:rPr lang="en-US" sz="900" i="1" dirty="0">
                <a:latin typeface="Calibri" pitchFamily="34" charset="0"/>
                <a:ea typeface="Calibri" pitchFamily="34" charset="-122"/>
                <a:cs typeface="Calibri" pitchFamily="34" charset="-120"/>
              </a:rPr>
              <a:t>”</a:t>
            </a:r>
            <a:endParaRPr lang="en-US" sz="900" i="1" dirty="0"/>
          </a:p>
        </p:txBody>
      </p:sp>
      <p:sp>
        <p:nvSpPr>
          <p:cNvPr id="9" name="Shape 7"/>
          <p:cNvSpPr/>
          <p:nvPr/>
        </p:nvSpPr>
        <p:spPr>
          <a:xfrm>
            <a:off x="548640" y="2670048"/>
            <a:ext cx="5559552" cy="960120"/>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10" name="Shape 8"/>
          <p:cNvSpPr/>
          <p:nvPr/>
        </p:nvSpPr>
        <p:spPr>
          <a:xfrm>
            <a:off x="548640" y="2670048"/>
            <a:ext cx="1051560" cy="384048"/>
          </a:xfrm>
          <a:prstGeom prst="rect">
            <a:avLst/>
          </a:prstGeom>
          <a:solidFill>
            <a:srgbClr val="2A2010"/>
          </a:solidFill>
          <a:ln w="6350">
            <a:solidFill>
              <a:srgbClr val="F5C125"/>
            </a:solidFill>
            <a:prstDash val="solid"/>
          </a:ln>
        </p:spPr>
      </p:sp>
      <p:sp>
        <p:nvSpPr>
          <p:cNvPr id="11" name="Text 9"/>
          <p:cNvSpPr/>
          <p:nvPr/>
        </p:nvSpPr>
        <p:spPr>
          <a:xfrm>
            <a:off x="548640" y="2670048"/>
            <a:ext cx="1051560" cy="384048"/>
          </a:xfrm>
          <a:prstGeom prst="rect">
            <a:avLst/>
          </a:prstGeom>
          <a:noFill/>
          <a:ln/>
        </p:spPr>
        <p:txBody>
          <a:bodyPr wrap="square" lIns="0" tIns="0" rIns="0" bIns="0" rtlCol="0" anchor="ctr"/>
          <a:lstStyle/>
          <a:p>
            <a:pPr marL="0" indent="0" algn="ctr">
              <a:buNone/>
            </a:pPr>
            <a:r>
              <a:rPr lang="en-US" sz="950" b="1" dirty="0">
                <a:solidFill>
                  <a:srgbClr val="F5C125"/>
                </a:solidFill>
                <a:latin typeface="Calibri" pitchFamily="34" charset="0"/>
                <a:ea typeface="Calibri" pitchFamily="34" charset="-122"/>
                <a:cs typeface="Calibri" pitchFamily="34" charset="-120"/>
              </a:rPr>
              <a:t>Age 9</a:t>
            </a:r>
            <a:endParaRPr lang="en-US" sz="950" dirty="0"/>
          </a:p>
        </p:txBody>
      </p:sp>
      <p:sp>
        <p:nvSpPr>
          <p:cNvPr id="12" name="Text 10"/>
          <p:cNvSpPr/>
          <p:nvPr/>
        </p:nvSpPr>
        <p:spPr>
          <a:xfrm>
            <a:off x="1737360" y="2743200"/>
            <a:ext cx="4187952" cy="804672"/>
          </a:xfrm>
          <a:prstGeom prst="rect">
            <a:avLst/>
          </a:prstGeom>
          <a:noFill/>
          <a:ln/>
        </p:spPr>
        <p:txBody>
          <a:bodyPr wrap="square" lIns="0" tIns="0" rIns="0" bIns="0" rtlCol="0" anchor="ctr"/>
          <a:lstStyle/>
          <a:p>
            <a:pPr marL="0" indent="0">
              <a:lnSpc>
                <a:spcPct val="142000"/>
              </a:lnSpc>
              <a:buNone/>
            </a:pPr>
            <a:r>
              <a:rPr lang="en-US" sz="1050" dirty="0">
                <a:latin typeface="Calibri" pitchFamily="34" charset="0"/>
                <a:ea typeface="Calibri" pitchFamily="34" charset="-122"/>
                <a:cs typeface="Calibri" pitchFamily="34" charset="-120"/>
              </a:rPr>
              <a:t>Confined to a room with only a mirror and an oil lamp, he entered states of deep trance. From that room emerged his first poem. He refused traditional schooling from his brother.</a:t>
            </a:r>
            <a:endParaRPr lang="en-US" sz="1050" dirty="0"/>
          </a:p>
        </p:txBody>
      </p:sp>
      <p:sp>
        <p:nvSpPr>
          <p:cNvPr id="13" name="Shape 11"/>
          <p:cNvSpPr/>
          <p:nvPr/>
        </p:nvSpPr>
        <p:spPr>
          <a:xfrm>
            <a:off x="548640" y="3767328"/>
            <a:ext cx="5559552" cy="960120"/>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14" name="Shape 12"/>
          <p:cNvSpPr/>
          <p:nvPr/>
        </p:nvSpPr>
        <p:spPr>
          <a:xfrm>
            <a:off x="548640" y="3767328"/>
            <a:ext cx="1051560" cy="384048"/>
          </a:xfrm>
          <a:prstGeom prst="rect">
            <a:avLst/>
          </a:prstGeom>
          <a:solidFill>
            <a:srgbClr val="2A2010"/>
          </a:solidFill>
          <a:ln w="6350">
            <a:solidFill>
              <a:srgbClr val="F5C125"/>
            </a:solidFill>
            <a:prstDash val="solid"/>
          </a:ln>
        </p:spPr>
      </p:sp>
      <p:sp>
        <p:nvSpPr>
          <p:cNvPr id="15" name="Text 13"/>
          <p:cNvSpPr/>
          <p:nvPr/>
        </p:nvSpPr>
        <p:spPr>
          <a:xfrm>
            <a:off x="548640" y="3767328"/>
            <a:ext cx="1051560" cy="384048"/>
          </a:xfrm>
          <a:prstGeom prst="rect">
            <a:avLst/>
          </a:prstGeom>
          <a:noFill/>
          <a:ln/>
        </p:spPr>
        <p:txBody>
          <a:bodyPr wrap="square" lIns="0" tIns="0" rIns="0" bIns="0" rtlCol="0" anchor="ctr"/>
          <a:lstStyle/>
          <a:p>
            <a:pPr marL="0" indent="0" algn="ctr">
              <a:buNone/>
            </a:pPr>
            <a:r>
              <a:rPr lang="en-US" sz="950" b="1" dirty="0">
                <a:solidFill>
                  <a:srgbClr val="F5C125"/>
                </a:solidFill>
                <a:latin typeface="Calibri" pitchFamily="34" charset="0"/>
                <a:ea typeface="Calibri" pitchFamily="34" charset="-122"/>
                <a:cs typeface="Calibri" pitchFamily="34" charset="-120"/>
              </a:rPr>
              <a:t>Adolescence</a:t>
            </a:r>
            <a:endParaRPr lang="en-US" sz="950" dirty="0"/>
          </a:p>
        </p:txBody>
      </p:sp>
      <p:sp>
        <p:nvSpPr>
          <p:cNvPr id="16" name="Text 14"/>
          <p:cNvSpPr/>
          <p:nvPr/>
        </p:nvSpPr>
        <p:spPr>
          <a:xfrm>
            <a:off x="1737360" y="3840480"/>
            <a:ext cx="4187952" cy="804672"/>
          </a:xfrm>
          <a:prstGeom prst="rect">
            <a:avLst/>
          </a:prstGeom>
          <a:noFill/>
          <a:ln/>
        </p:spPr>
        <p:txBody>
          <a:bodyPr wrap="square" lIns="0" tIns="0" rIns="0" bIns="0" rtlCol="0" anchor="ctr"/>
          <a:lstStyle/>
          <a:p>
            <a:pPr marL="0" indent="0">
              <a:lnSpc>
                <a:spcPct val="142000"/>
              </a:lnSpc>
              <a:buNone/>
            </a:pPr>
            <a:r>
              <a:rPr lang="en-US" sz="1050" dirty="0">
                <a:latin typeface="Calibri" pitchFamily="34" charset="0"/>
                <a:ea typeface="Calibri" pitchFamily="34" charset="-122"/>
                <a:cs typeface="Calibri" pitchFamily="34" charset="-120"/>
              </a:rPr>
              <a:t>His verses circulated among the scholars of Madras. A renowned pundit from Kanchipuram declared there was nothing he could teach a being who possessed the innate capacity to instruct the world. Nobody could explain where this knowledge came from.</a:t>
            </a:r>
            <a:endParaRPr lang="en-US" sz="1050" dirty="0"/>
          </a:p>
        </p:txBody>
      </p:sp>
      <p:pic>
        <p:nvPicPr>
          <p:cNvPr id="17" name="Image 0" descr="preencoded.png"/>
          <p:cNvPicPr>
            <a:picLocks noChangeAspect="1"/>
          </p:cNvPicPr>
          <p:nvPr/>
        </p:nvPicPr>
        <p:blipFill>
          <a:blip r:embed="rId3"/>
          <a:srcRect/>
          <a:stretch/>
        </p:blipFill>
        <p:spPr>
          <a:xfrm>
            <a:off x="6291072" y="1481328"/>
            <a:ext cx="2487168" cy="3429000"/>
          </a:xfrm>
          <a:prstGeom prst="rect">
            <a:avLst/>
          </a:prstGeom>
        </p:spPr>
      </p:pic>
      <p:sp>
        <p:nvSpPr>
          <p:cNvPr id="18" name="Text 15"/>
          <p:cNvSpPr/>
          <p:nvPr/>
        </p:nvSpPr>
        <p:spPr>
          <a:xfrm>
            <a:off x="6291072" y="4937760"/>
            <a:ext cx="2487168" cy="182880"/>
          </a:xfrm>
          <a:prstGeom prst="rect">
            <a:avLst/>
          </a:prstGeom>
          <a:noFill/>
          <a:ln/>
        </p:spPr>
        <p:txBody>
          <a:bodyPr wrap="square" lIns="0" tIns="0" rIns="0" bIns="0" rtlCol="0" anchor="ctr"/>
          <a:lstStyle/>
          <a:p>
            <a:pPr marL="0" indent="0" algn="ctr">
              <a:buNone/>
            </a:pPr>
            <a:r>
              <a:rPr lang="en-US" sz="750" i="1" dirty="0">
                <a:solidFill>
                  <a:srgbClr val="AAAAAA"/>
                </a:solidFill>
                <a:latin typeface="Calibri" pitchFamily="34" charset="0"/>
                <a:ea typeface="Calibri" pitchFamily="34" charset="-122"/>
                <a:cs typeface="Calibri" pitchFamily="34" charset="-120"/>
              </a:rPr>
              <a:t>Chidambaram Nataraja Temple</a:t>
            </a:r>
            <a:endParaRPr lang="en-US" sz="750" dirty="0"/>
          </a:p>
        </p:txBody>
      </p:sp>
      <p:sp>
        <p:nvSpPr>
          <p:cNvPr id="19" name="Text 16"/>
          <p:cNvSpPr/>
          <p:nvPr/>
        </p:nvSpPr>
        <p:spPr>
          <a:xfrm>
            <a:off x="0" y="4892040"/>
            <a:ext cx="9144000" cy="182880"/>
          </a:xfrm>
          <a:prstGeom prst="rect">
            <a:avLst/>
          </a:prstGeom>
          <a:noFill/>
          <a:ln/>
        </p:spPr>
        <p:txBody>
          <a:bodyPr wrap="square" lIns="0" tIns="0" rIns="0" bIns="0" rtlCol="0" anchor="ctr"/>
          <a:lstStyle/>
          <a:p>
            <a:pPr marL="0" indent="0" algn="ctr">
              <a:buNone/>
            </a:pPr>
            <a:r>
              <a:rPr lang="en-US" sz="750" dirty="0">
                <a:solidFill>
                  <a:srgbClr val="AAAAAA"/>
                </a:solidFill>
                <a:latin typeface="Calibri" pitchFamily="34" charset="0"/>
                <a:ea typeface="Calibri" pitchFamily="34" charset="-122"/>
                <a:cs typeface="Calibri" pitchFamily="34" charset="-120"/>
              </a:rPr>
              <a:t>sanmarkkamlife.org</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More Witnesses">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F5C125"/>
                </a:solidFill>
                <a:latin typeface="Calibri" pitchFamily="34" charset="0"/>
              </a:rPr>
              <a:t>DOCUMENTED WITNESSES</a:t>
            </a:r>
          </a:p>
        </p:txBody>
      </p:sp>
      <p:sp>
        <p:nvSpPr>
          <p:cNvPr id="4" name="Text 2"/>
          <p:cNvSpPr/>
          <p:nvPr/>
        </p:nvSpPr>
        <p:spPr>
          <a:xfrm>
            <a:off x="548640" y="512064"/>
            <a:ext cx="7772400" cy="384048"/>
          </a:xfrm>
          <a:prstGeom prst="rect">
            <a:avLst/>
          </a:prstGeom>
          <a:noFill/>
          <a:ln/>
        </p:spPr>
        <p:txBody>
          <a:bodyPr wrap="square" lIns="0" tIns="0" rIns="0" bIns="0" rtlCol="0" anchor="ctr"/>
          <a:lstStyle/>
          <a:p>
            <a:pPr marL="0" indent="0">
              <a:lnSpc>
                <a:spcPct val="120000"/>
              </a:lnSpc>
              <a:buNone/>
            </a:pPr>
            <a:r>
              <a:rPr lang="en-US" sz="2200" b="1" dirty="0">
                <a:solidFill>
                  <a:srgbClr val="FFFFFF"/>
                </a:solidFill>
                <a:latin typeface="Georgia" pitchFamily="34" charset="0"/>
              </a:rPr>
              <a:t>Unexplainable accidents.</a:t>
            </a:r>
          </a:p>
        </p:txBody>
      </p:sp>
      <p:sp>
        <p:nvSpPr>
          <p:cNvPr id="5" name="Shape 3"/>
          <p:cNvSpPr/>
          <p:nvPr/>
        </p:nvSpPr>
        <p:spPr>
          <a:xfrm>
            <a:off x="548640" y="1007280"/>
            <a:ext cx="8046720" cy="1700000"/>
          </a:xfrm>
          <a:prstGeom prst="rect">
            <a:avLst/>
          </a:prstGeom>
          <a:solidFill>
            <a:srgbClr val="1E1C12"/>
          </a:solidFill>
          <a:ln w="6350">
            <a:solidFill>
              <a:srgbClr val="2A2010"/>
            </a:solidFill>
            <a:prstDash val="solid"/>
          </a:ln>
        </p:spPr>
      </p:sp>
      <p:sp>
        <p:nvSpPr>
          <p:cNvPr id="6" name="Shape 4"/>
          <p:cNvSpPr/>
          <p:nvPr/>
        </p:nvSpPr>
        <p:spPr>
          <a:xfrm>
            <a:off x="548640" y="1007280"/>
            <a:ext cx="45720" cy="1700000"/>
          </a:xfrm>
          <a:prstGeom prst="rect">
            <a:avLst/>
          </a:prstGeom>
          <a:solidFill>
            <a:srgbClr val="F5C125"/>
          </a:solidFill>
          <a:ln w="12700">
            <a:solidFill>
              <a:srgbClr val="F5C125"/>
            </a:solidFill>
            <a:prstDash val="solid"/>
          </a:ln>
        </p:spPr>
      </p:sp>
      <p:sp>
        <p:nvSpPr>
          <p:cNvPr id="7" name="Text 5"/>
          <p:cNvSpPr/>
          <p:nvPr/>
        </p:nvSpPr>
        <p:spPr>
          <a:xfrm>
            <a:off x="731520" y="1080720"/>
            <a:ext cx="7589520" cy="256032"/>
          </a:xfrm>
          <a:prstGeom prst="rect">
            <a:avLst/>
          </a:prstGeom>
          <a:noFill/>
          <a:ln/>
        </p:spPr>
        <p:txBody>
          <a:bodyPr wrap="square" lIns="0" tIns="0" rIns="0" bIns="0" rtlCol="0" anchor="ctr"/>
          <a:lstStyle/>
          <a:p>
            <a:pPr marL="0" indent="0">
              <a:buNone/>
            </a:pPr>
            <a:r>
              <a:rPr lang="en-US" sz="1150" b="1" dirty="0">
                <a:solidFill>
                  <a:srgbClr val="F5C125"/>
                </a:solidFill>
                <a:latin typeface="Calibri" pitchFamily="34" charset="0"/>
              </a:rPr>
              <a:t>Devanayakam Pillai — Alchemical Transmutation (Yema Siddhi)</a:t>
            </a:r>
          </a:p>
        </p:txBody>
      </p:sp>
      <p:sp>
        <p:nvSpPr>
          <p:cNvPr id="8" name="Text 6"/>
          <p:cNvSpPr/>
          <p:nvPr/>
        </p:nvSpPr>
        <p:spPr>
          <a:xfrm>
            <a:off x="731520" y="1371600"/>
            <a:ext cx="7589520" cy="1244880"/>
          </a:xfrm>
          <a:prstGeom prst="rect">
            <a:avLst/>
          </a:prstGeom>
          <a:noFill/>
          <a:ln/>
        </p:spPr>
        <p:txBody>
          <a:bodyPr wrap="square" lIns="0" tIns="0" rIns="0" bIns="0" rtlCol="0" anchor="t"/>
          <a:lstStyle/>
          <a:p>
            <a:pPr marL="0" indent="0">
              <a:lnSpc>
                <a:spcPct val="150000"/>
              </a:lnSpc>
              <a:buNone/>
            </a:pPr>
            <a:r>
              <a:rPr lang="en-US" sz="1200" dirty="0">
                <a:solidFill>
                  <a:schemeClr val="bg1"/>
                </a:solidFill>
                <a:latin typeface="Calibri" pitchFamily="34" charset="0"/>
              </a:rPr>
              <a:t>A devotee named Devanayakam Pillai was obsessed with alchemy. To teach him a lesson, Vallalar effortlessly converted an iron sheet into sixteen-carat gold — then immediately threw it away. He told the devotee: “</a:t>
            </a:r>
            <a:r>
              <a:rPr lang="en-US" sz="1200" i="1" dirty="0">
                <a:solidFill>
                  <a:schemeClr val="bg1"/>
                </a:solidFill>
                <a:latin typeface="Calibri" pitchFamily="34" charset="0"/>
              </a:rPr>
              <a:t>Such knowledge only comes to those completely without desire for wealth</a:t>
            </a:r>
            <a:r>
              <a:rPr lang="en-US" sz="1200" dirty="0">
                <a:solidFill>
                  <a:schemeClr val="bg1"/>
                </a:solidFill>
                <a:latin typeface="Calibri" pitchFamily="34" charset="0"/>
              </a:rPr>
              <a:t>”. He considered it a trivial gain.</a:t>
            </a:r>
          </a:p>
        </p:txBody>
      </p:sp>
      <p:sp>
        <p:nvSpPr>
          <p:cNvPr id="9" name="Shape 7"/>
          <p:cNvSpPr/>
          <p:nvPr/>
        </p:nvSpPr>
        <p:spPr>
          <a:xfrm>
            <a:off x="548640" y="2780000"/>
            <a:ext cx="8046720" cy="1700000"/>
          </a:xfrm>
          <a:prstGeom prst="rect">
            <a:avLst/>
          </a:prstGeom>
          <a:solidFill>
            <a:srgbClr val="1E1C12"/>
          </a:solidFill>
          <a:ln w="6350">
            <a:solidFill>
              <a:srgbClr val="2A2010"/>
            </a:solidFill>
            <a:prstDash val="solid"/>
          </a:ln>
        </p:spPr>
      </p:sp>
      <p:sp>
        <p:nvSpPr>
          <p:cNvPr id="10" name="Shape 8"/>
          <p:cNvSpPr/>
          <p:nvPr/>
        </p:nvSpPr>
        <p:spPr>
          <a:xfrm>
            <a:off x="548640" y="2780000"/>
            <a:ext cx="45720" cy="1700000"/>
          </a:xfrm>
          <a:prstGeom prst="rect">
            <a:avLst/>
          </a:prstGeom>
          <a:solidFill>
            <a:srgbClr val="F5C125"/>
          </a:solidFill>
          <a:ln w="12700">
            <a:solidFill>
              <a:srgbClr val="F5C125"/>
            </a:solidFill>
            <a:prstDash val="solid"/>
          </a:ln>
        </p:spPr>
      </p:sp>
      <p:sp>
        <p:nvSpPr>
          <p:cNvPr id="11" name="Text 9"/>
          <p:cNvSpPr/>
          <p:nvPr/>
        </p:nvSpPr>
        <p:spPr>
          <a:xfrm>
            <a:off x="731520" y="2853440"/>
            <a:ext cx="7589520" cy="256032"/>
          </a:xfrm>
          <a:prstGeom prst="rect">
            <a:avLst/>
          </a:prstGeom>
          <a:noFill/>
          <a:ln/>
        </p:spPr>
        <p:txBody>
          <a:bodyPr wrap="square" lIns="0" tIns="0" rIns="0" bIns="0" rtlCol="0" anchor="ctr"/>
          <a:lstStyle/>
          <a:p>
            <a:pPr marL="0" indent="0">
              <a:buNone/>
            </a:pPr>
            <a:r>
              <a:rPr lang="en-US" sz="1150" b="1" dirty="0">
                <a:solidFill>
                  <a:srgbClr val="F5C125"/>
                </a:solidFill>
                <a:latin typeface="Calibri" pitchFamily="34" charset="0"/>
              </a:rPr>
              <a:t>Sabapathy Sivacharya — Immunity to Fire</a:t>
            </a:r>
          </a:p>
        </p:txBody>
      </p:sp>
      <p:sp>
        <p:nvSpPr>
          <p:cNvPr id="12" name="Text 10"/>
          <p:cNvSpPr/>
          <p:nvPr/>
        </p:nvSpPr>
        <p:spPr>
          <a:xfrm>
            <a:off x="731520" y="3144320"/>
            <a:ext cx="7589520" cy="1244880"/>
          </a:xfrm>
          <a:prstGeom prst="rect">
            <a:avLst/>
          </a:prstGeom>
          <a:noFill/>
          <a:ln/>
        </p:spPr>
        <p:txBody>
          <a:bodyPr wrap="square" lIns="0" tIns="0" rIns="0" bIns="0" rtlCol="0" anchor="t"/>
          <a:lstStyle/>
          <a:p>
            <a:pPr marL="0" indent="0">
              <a:lnSpc>
                <a:spcPct val="150000"/>
              </a:lnSpc>
              <a:buNone/>
            </a:pPr>
            <a:r>
              <a:rPr lang="en-US" sz="1200" dirty="0">
                <a:solidFill>
                  <a:schemeClr val="bg1"/>
                </a:solidFill>
                <a:latin typeface="Calibri" pitchFamily="34" charset="0"/>
              </a:rPr>
              <a:t>Sabapathy Sivacharya, a priest and disciple, witnessed a bowl of burning coke fall onto Vallalar’s thigh. The priest burned his own hands attempting to brush the coals away. Vallalar’s skin and clothing remained completely unmarked and unharmed.</a:t>
            </a:r>
          </a:p>
        </p:txBody>
      </p:sp>
      <p:sp>
        <p:nvSpPr>
          <p:cNvPr id="13" name="Text 11"/>
          <p:cNvSpPr/>
          <p:nvPr/>
        </p:nvSpPr>
        <p:spPr>
          <a:xfrm>
            <a:off x="0" y="4892040"/>
            <a:ext cx="9144000" cy="182880"/>
          </a:xfrm>
          <a:prstGeom prst="rect">
            <a:avLst/>
          </a:prstGeom>
          <a:noFill/>
          <a:ln/>
        </p:spPr>
        <p:txBody>
          <a:bodyPr wrap="square" lIns="0" tIns="0" rIns="0" bIns="0" rtlCol="0" anchor="ctr"/>
          <a:lstStyle/>
          <a:p>
            <a:pPr marL="0" indent="0" algn="ctr">
              <a:buNone/>
            </a:pPr>
            <a:r>
              <a:rPr lang="en-US" sz="750" dirty="0">
                <a:solidFill>
                  <a:srgbClr val="444433"/>
                </a:solidFill>
                <a:latin typeface="Calibri" pitchFamily="34" charset="0"/>
              </a:rPr>
              <a:t>sanmarkkamlife.org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Three Stages Teaser">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4" name="Text 1"/>
          <p:cNvSpPr/>
          <p:nvPr/>
        </p:nvSpPr>
        <p:spPr>
          <a:xfrm>
            <a:off x="386862" y="208339"/>
            <a:ext cx="8088683" cy="165294"/>
          </a:xfrm>
          <a:prstGeom prst="rect">
            <a:avLst/>
          </a:prstGeom>
          <a:noFill/>
          <a:ln/>
        </p:spPr>
        <p:txBody>
          <a:bodyPr wrap="square" lIns="0" tIns="0" rIns="0" bIns="0" rtlCol="0" anchor="ctr"/>
          <a:lstStyle/>
          <a:p>
            <a:pPr marL="0" indent="0">
              <a:buNone/>
            </a:pPr>
            <a:r>
              <a:rPr lang="en-US" sz="850" b="1" kern="0" spc="500" dirty="0">
                <a:solidFill>
                  <a:srgbClr val="F5C125"/>
                </a:solidFill>
                <a:latin typeface="Calibri" pitchFamily="34" charset="0"/>
              </a:rPr>
              <a:t>SAHAKALPI  ·  THE SCIENCE OF DEATHLESSNESS  ·  01</a:t>
            </a:r>
          </a:p>
        </p:txBody>
      </p:sp>
      <p:sp>
        <p:nvSpPr>
          <p:cNvPr id="5" name="Text 2"/>
          <p:cNvSpPr/>
          <p:nvPr/>
        </p:nvSpPr>
        <p:spPr>
          <a:xfrm>
            <a:off x="4456303" y="686191"/>
            <a:ext cx="4206720" cy="548640"/>
          </a:xfrm>
          <a:prstGeom prst="rect">
            <a:avLst/>
          </a:prstGeom>
          <a:noFill/>
          <a:ln/>
        </p:spPr>
        <p:txBody>
          <a:bodyPr wrap="square" lIns="0" tIns="0" rIns="0" bIns="0" rtlCol="0" anchor="ctr"/>
          <a:lstStyle/>
          <a:p>
            <a:pPr marL="0" indent="0">
              <a:lnSpc>
                <a:spcPct val="115000"/>
              </a:lnSpc>
              <a:buNone/>
            </a:pPr>
            <a:r>
              <a:rPr lang="en-US" sz="2000" b="1" dirty="0">
                <a:solidFill>
                  <a:srgbClr val="FFFFFF"/>
                </a:solidFill>
                <a:latin typeface="Georgia" pitchFamily="34" charset="0"/>
              </a:rPr>
              <a:t>Is this what comes after homo sapiens </a:t>
            </a:r>
            <a:r>
              <a:rPr lang="en-US" sz="2000" b="1" dirty="0" err="1">
                <a:solidFill>
                  <a:srgbClr val="FFFFFF"/>
                </a:solidFill>
                <a:latin typeface="Georgia" pitchFamily="34" charset="0"/>
              </a:rPr>
              <a:t>sapiens</a:t>
            </a:r>
            <a:r>
              <a:rPr lang="en-US" sz="2000" b="1" dirty="0">
                <a:solidFill>
                  <a:srgbClr val="FFFFFF"/>
                </a:solidFill>
                <a:latin typeface="Georgia" pitchFamily="34" charset="0"/>
              </a:rPr>
              <a:t>?</a:t>
            </a:r>
          </a:p>
        </p:txBody>
      </p:sp>
      <p:sp>
        <p:nvSpPr>
          <p:cNvPr id="6" name="Shape 3"/>
          <p:cNvSpPr/>
          <p:nvPr/>
        </p:nvSpPr>
        <p:spPr>
          <a:xfrm>
            <a:off x="4547743" y="1564084"/>
            <a:ext cx="4206720" cy="708199"/>
          </a:xfrm>
          <a:prstGeom prst="rect">
            <a:avLst/>
          </a:prstGeom>
          <a:solidFill>
            <a:srgbClr val="1E1C12"/>
          </a:solidFill>
          <a:ln w="6350">
            <a:solidFill>
              <a:srgbClr val="2A2010"/>
            </a:solidFill>
            <a:prstDash val="solid"/>
          </a:ln>
        </p:spPr>
      </p:sp>
      <p:sp>
        <p:nvSpPr>
          <p:cNvPr id="7" name="Shape 4"/>
          <p:cNvSpPr/>
          <p:nvPr/>
        </p:nvSpPr>
        <p:spPr>
          <a:xfrm flipH="1">
            <a:off x="4496748" y="1564084"/>
            <a:ext cx="45719" cy="708199"/>
          </a:xfrm>
          <a:prstGeom prst="rect">
            <a:avLst/>
          </a:prstGeom>
          <a:solidFill>
            <a:srgbClr val="F5C125"/>
          </a:solidFill>
          <a:ln w="12700">
            <a:solidFill>
              <a:srgbClr val="F5C125"/>
            </a:solidFill>
            <a:prstDash val="solid"/>
          </a:ln>
        </p:spPr>
      </p:sp>
      <p:sp>
        <p:nvSpPr>
          <p:cNvPr id="8" name="Text 5"/>
          <p:cNvSpPr/>
          <p:nvPr/>
        </p:nvSpPr>
        <p:spPr>
          <a:xfrm>
            <a:off x="4639183" y="1682633"/>
            <a:ext cx="4023840" cy="384048"/>
          </a:xfrm>
          <a:prstGeom prst="rect">
            <a:avLst/>
          </a:prstGeom>
          <a:noFill/>
          <a:ln/>
        </p:spPr>
        <p:txBody>
          <a:bodyPr wrap="square" lIns="0" tIns="0" rIns="0" bIns="0" rtlCol="0" anchor="ctr"/>
          <a:lstStyle/>
          <a:p>
            <a:pPr marL="0" indent="0">
              <a:lnSpc>
                <a:spcPct val="140000"/>
              </a:lnSpc>
              <a:buNone/>
            </a:pPr>
            <a:r>
              <a:rPr lang="en-US" sz="1100" i="1" dirty="0">
                <a:solidFill>
                  <a:srgbClr val="E0C060"/>
                </a:solidFill>
                <a:latin typeface="Georgia" pitchFamily="34" charset="0"/>
              </a:rPr>
              <a:t>“The wretched wrinkles are gone. The bones and tendons have become supple.”</a:t>
            </a:r>
          </a:p>
          <a:p>
            <a:pPr marL="0" indent="0">
              <a:buNone/>
            </a:pPr>
            <a:r>
              <a:rPr lang="en-US" sz="900" dirty="0">
                <a:solidFill>
                  <a:schemeClr val="bg1"/>
                </a:solidFill>
                <a:latin typeface="Calibri" pitchFamily="34" charset="0"/>
              </a:rPr>
              <a:t>— Ramalinga Swamigal, Thiruarutpa</a:t>
            </a:r>
          </a:p>
        </p:txBody>
      </p:sp>
      <p:sp>
        <p:nvSpPr>
          <p:cNvPr id="9" name="Text 6"/>
          <p:cNvSpPr/>
          <p:nvPr/>
        </p:nvSpPr>
        <p:spPr>
          <a:xfrm>
            <a:off x="4480199" y="2488765"/>
            <a:ext cx="4206720" cy="1828800"/>
          </a:xfrm>
          <a:prstGeom prst="rect">
            <a:avLst/>
          </a:prstGeom>
          <a:noFill/>
          <a:ln/>
        </p:spPr>
        <p:txBody>
          <a:bodyPr wrap="square" lIns="0" tIns="0" rIns="0" bIns="0" rtlCol="0" anchor="t"/>
          <a:lstStyle/>
          <a:p>
            <a:pPr marL="0" indent="0">
              <a:spcBef>
                <a:spcPts val="400"/>
              </a:spcBef>
              <a:buNone/>
            </a:pPr>
            <a:r>
              <a:rPr lang="en-US" sz="1050" b="1" dirty="0">
                <a:solidFill>
                  <a:srgbClr val="F5C125"/>
                </a:solidFill>
                <a:latin typeface="Calibri" pitchFamily="34" charset="0"/>
              </a:rPr>
              <a:t>1  Suddha Degam</a:t>
            </a:r>
            <a:r>
              <a:rPr lang="en-US" sz="1050" dirty="0">
                <a:solidFill>
                  <a:srgbClr val="BBBBBB"/>
                </a:solidFill>
                <a:latin typeface="Calibri" pitchFamily="34" charset="0"/>
              </a:rPr>
              <a:t>  </a:t>
            </a:r>
            <a:r>
              <a:rPr lang="en-US" sz="1050" dirty="0">
                <a:solidFill>
                  <a:schemeClr val="bg1"/>
                </a:solidFill>
                <a:latin typeface="Calibri" pitchFamily="34" charset="0"/>
              </a:rPr>
              <a:t>—  The pure physical body. Free from disease and decay.</a:t>
            </a:r>
          </a:p>
          <a:p>
            <a:pPr marL="0" indent="0">
              <a:spcBef>
                <a:spcPts val="600"/>
              </a:spcBef>
              <a:buNone/>
            </a:pPr>
            <a:r>
              <a:rPr lang="en-US" sz="1050" b="1" dirty="0">
                <a:solidFill>
                  <a:srgbClr val="F5C125"/>
                </a:solidFill>
                <a:latin typeface="Calibri" pitchFamily="34" charset="0"/>
              </a:rPr>
              <a:t>2  Pranava Degam</a:t>
            </a:r>
            <a:r>
              <a:rPr lang="en-US" sz="1050" dirty="0">
                <a:solidFill>
                  <a:srgbClr val="BBBBBB"/>
                </a:solidFill>
                <a:latin typeface="Calibri" pitchFamily="34" charset="0"/>
              </a:rPr>
              <a:t>  —  </a:t>
            </a:r>
            <a:r>
              <a:rPr lang="en-US" sz="1050" dirty="0">
                <a:solidFill>
                  <a:schemeClr val="bg1"/>
                </a:solidFill>
                <a:latin typeface="Calibri" pitchFamily="34" charset="0"/>
              </a:rPr>
              <a:t>The body of pure vibration. Beyond ordinary matter</a:t>
            </a:r>
            <a:r>
              <a:rPr lang="en-US" sz="1050" dirty="0">
                <a:solidFill>
                  <a:srgbClr val="BBBBBB"/>
                </a:solidFill>
                <a:latin typeface="Calibri" pitchFamily="34" charset="0"/>
              </a:rPr>
              <a:t>.</a:t>
            </a:r>
          </a:p>
          <a:p>
            <a:pPr marL="0" indent="0">
              <a:spcBef>
                <a:spcPts val="600"/>
              </a:spcBef>
              <a:buNone/>
            </a:pPr>
            <a:r>
              <a:rPr lang="en-US" sz="1050" b="1" dirty="0">
                <a:solidFill>
                  <a:srgbClr val="F5C125"/>
                </a:solidFill>
                <a:latin typeface="Calibri" pitchFamily="34" charset="0"/>
              </a:rPr>
              <a:t>3  Jnana Degam</a:t>
            </a:r>
            <a:r>
              <a:rPr lang="en-US" sz="1050" dirty="0">
                <a:solidFill>
                  <a:srgbClr val="BBBBBB"/>
                </a:solidFill>
                <a:latin typeface="Calibri" pitchFamily="34" charset="0"/>
              </a:rPr>
              <a:t>  —  </a:t>
            </a:r>
            <a:r>
              <a:rPr lang="en-US" sz="1050" dirty="0">
                <a:solidFill>
                  <a:schemeClr val="bg1"/>
                </a:solidFill>
                <a:latin typeface="Calibri" pitchFamily="34" charset="0"/>
              </a:rPr>
              <a:t>The body of pure wisdom. Eternal, omnipresent, omniscient, omnipotent</a:t>
            </a:r>
          </a:p>
        </p:txBody>
      </p:sp>
      <p:sp>
        <p:nvSpPr>
          <p:cNvPr id="10" name="Text 7"/>
          <p:cNvSpPr/>
          <p:nvPr/>
        </p:nvSpPr>
        <p:spPr>
          <a:xfrm>
            <a:off x="4480560" y="3517115"/>
            <a:ext cx="4206720" cy="548640"/>
          </a:xfrm>
          <a:prstGeom prst="rect">
            <a:avLst/>
          </a:prstGeom>
          <a:noFill/>
          <a:ln/>
        </p:spPr>
        <p:txBody>
          <a:bodyPr wrap="square" lIns="0" tIns="0" rIns="0" bIns="0" rtlCol="0" anchor="t"/>
          <a:lstStyle/>
          <a:p>
            <a:pPr marL="0" indent="0">
              <a:lnSpc>
                <a:spcPct val="145000"/>
              </a:lnSpc>
              <a:buNone/>
            </a:pPr>
            <a:r>
              <a:rPr lang="en-US" sz="1100" dirty="0">
                <a:solidFill>
                  <a:schemeClr val="bg1"/>
                </a:solidFill>
                <a:latin typeface="Calibri" pitchFamily="34" charset="0"/>
              </a:rPr>
              <a:t>Historical witnesses and his </a:t>
            </a:r>
            <a:r>
              <a:rPr lang="en-US" sz="1100" i="1" dirty="0">
                <a:solidFill>
                  <a:schemeClr val="bg1"/>
                </a:solidFill>
                <a:latin typeface="Calibri" pitchFamily="34" charset="0"/>
              </a:rPr>
              <a:t>Thiru </a:t>
            </a:r>
            <a:r>
              <a:rPr lang="en-US" sz="1100" i="1" dirty="0" err="1">
                <a:solidFill>
                  <a:schemeClr val="bg1"/>
                </a:solidFill>
                <a:latin typeface="Calibri" pitchFamily="34" charset="0"/>
              </a:rPr>
              <a:t>Arutpa</a:t>
            </a:r>
            <a:r>
              <a:rPr lang="en-US" sz="1100" i="1" dirty="0">
                <a:solidFill>
                  <a:schemeClr val="bg1"/>
                </a:solidFill>
                <a:latin typeface="Calibri" pitchFamily="34" charset="0"/>
              </a:rPr>
              <a:t> and </a:t>
            </a:r>
            <a:r>
              <a:rPr lang="en-US" sz="1100" dirty="0" err="1">
                <a:solidFill>
                  <a:schemeClr val="bg1"/>
                </a:solidFill>
                <a:latin typeface="Calibri" pitchFamily="34" charset="0"/>
              </a:rPr>
              <a:t>Urainaidai</a:t>
            </a:r>
            <a:r>
              <a:rPr lang="en-US" sz="1100" dirty="0">
                <a:solidFill>
                  <a:schemeClr val="bg1"/>
                </a:solidFill>
                <a:latin typeface="Calibri" pitchFamily="34" charset="0"/>
              </a:rPr>
              <a:t>, report </a:t>
            </a:r>
            <a:r>
              <a:rPr lang="en-US" sz="1100" dirty="0" err="1">
                <a:solidFill>
                  <a:schemeClr val="bg1"/>
                </a:solidFill>
                <a:latin typeface="Calibri" pitchFamily="34" charset="0"/>
              </a:rPr>
              <a:t>Vallalar’s</a:t>
            </a:r>
            <a:r>
              <a:rPr lang="en-US" sz="1100" dirty="0">
                <a:solidFill>
                  <a:schemeClr val="bg1"/>
                </a:solidFill>
                <a:latin typeface="Calibri" pitchFamily="34" charset="0"/>
              </a:rPr>
              <a:t> changes in body. They reported the skin of a newborn on a man in his fifties. Immunity to elements like fire, no shadow cast, He said this was the result of compassion — and a grace open to every human being.</a:t>
            </a:r>
          </a:p>
        </p:txBody>
      </p:sp>
      <p:pic>
        <p:nvPicPr>
          <p:cNvPr id="12" name="Picture 4" descr="Part 3: Your Office As An Incubator For Spiritual Evolution">
            <a:extLst>
              <a:ext uri="{FF2B5EF4-FFF2-40B4-BE49-F238E27FC236}">
                <a16:creationId xmlns:a16="http://schemas.microsoft.com/office/drawing/2014/main" id="{7AD88B76-90E9-26E4-C056-34FCF7C66E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560" y="537592"/>
            <a:ext cx="3598292" cy="41583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uddha Degam">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F5C125"/>
                </a:solidFill>
                <a:latin typeface="Calibri" pitchFamily="34" charset="0"/>
              </a:rPr>
              <a:t>SAHAKALPI  ·  THE SCIENCE OF DEATHLESSNESS  ·  02</a:t>
            </a:r>
          </a:p>
        </p:txBody>
      </p:sp>
      <p:sp>
        <p:nvSpPr>
          <p:cNvPr id="4" name="Text 2"/>
          <p:cNvSpPr/>
          <p:nvPr/>
        </p:nvSpPr>
        <p:spPr>
          <a:xfrm>
            <a:off x="414996" y="476704"/>
            <a:ext cx="900333" cy="619360"/>
          </a:xfrm>
          <a:prstGeom prst="rect">
            <a:avLst/>
          </a:prstGeom>
          <a:noFill/>
          <a:ln/>
        </p:spPr>
        <p:txBody>
          <a:bodyPr wrap="square" lIns="0" tIns="0" rIns="0" bIns="0" rtlCol="0" anchor="ctr"/>
          <a:lstStyle/>
          <a:p>
            <a:pPr marL="0" indent="0">
              <a:buNone/>
            </a:pPr>
            <a:r>
              <a:rPr lang="en-US" sz="4000" b="1" dirty="0">
                <a:solidFill>
                  <a:srgbClr val="F5C125"/>
                </a:solidFill>
                <a:latin typeface="Georgia" pitchFamily="34" charset="0"/>
              </a:rPr>
              <a:t>01</a:t>
            </a:r>
          </a:p>
        </p:txBody>
      </p:sp>
      <p:sp>
        <p:nvSpPr>
          <p:cNvPr id="5" name="Text 3"/>
          <p:cNvSpPr/>
          <p:nvPr/>
        </p:nvSpPr>
        <p:spPr>
          <a:xfrm>
            <a:off x="1370000" y="512064"/>
            <a:ext cx="7226000" cy="548640"/>
          </a:xfrm>
          <a:prstGeom prst="rect">
            <a:avLst/>
          </a:prstGeom>
          <a:noFill/>
          <a:ln/>
        </p:spPr>
        <p:txBody>
          <a:bodyPr wrap="square" lIns="0" tIns="0" rIns="0" bIns="0" rtlCol="0" anchor="b"/>
          <a:lstStyle/>
          <a:p>
            <a:pPr marL="0" indent="0">
              <a:lnSpc>
                <a:spcPct val="115000"/>
              </a:lnSpc>
              <a:buNone/>
            </a:pPr>
            <a:r>
              <a:rPr lang="en-US" sz="2800" b="1" dirty="0" err="1">
                <a:solidFill>
                  <a:srgbClr val="FFFFFF"/>
                </a:solidFill>
                <a:latin typeface="Georgia" pitchFamily="34" charset="0"/>
              </a:rPr>
              <a:t>Suddha</a:t>
            </a:r>
            <a:r>
              <a:rPr lang="en-US" sz="2800" b="1" dirty="0">
                <a:solidFill>
                  <a:srgbClr val="FFFFFF"/>
                </a:solidFill>
                <a:latin typeface="Georgia" pitchFamily="34" charset="0"/>
              </a:rPr>
              <a:t> </a:t>
            </a:r>
            <a:r>
              <a:rPr lang="en-US" sz="2800" b="1" dirty="0" err="1">
                <a:solidFill>
                  <a:srgbClr val="FFFFFF"/>
                </a:solidFill>
                <a:latin typeface="Georgia" pitchFamily="34" charset="0"/>
              </a:rPr>
              <a:t>Degam</a:t>
            </a:r>
            <a:r>
              <a:rPr lang="en-US" sz="2800" b="1" dirty="0">
                <a:solidFill>
                  <a:srgbClr val="FFFFFF"/>
                </a:solidFill>
                <a:latin typeface="Georgia" pitchFamily="34" charset="0"/>
              </a:rPr>
              <a:t> </a:t>
            </a:r>
            <a:r>
              <a:rPr lang="en-US" sz="1400" dirty="0">
                <a:solidFill>
                  <a:srgbClr val="F5C125"/>
                </a:solidFill>
                <a:latin typeface="Calibri" pitchFamily="34" charset="0"/>
              </a:rPr>
              <a:t>The Purified Physical Body</a:t>
            </a:r>
          </a:p>
        </p:txBody>
      </p:sp>
      <p:sp>
        <p:nvSpPr>
          <p:cNvPr id="6" name="Shape 5"/>
          <p:cNvSpPr/>
          <p:nvPr/>
        </p:nvSpPr>
        <p:spPr>
          <a:xfrm>
            <a:off x="548640" y="1280000"/>
            <a:ext cx="8046720" cy="3522942"/>
          </a:xfrm>
          <a:prstGeom prst="rect">
            <a:avLst/>
          </a:prstGeom>
          <a:solidFill>
            <a:srgbClr val="1E1C12"/>
          </a:solidFill>
          <a:ln w="6350">
            <a:solidFill>
              <a:srgbClr val="2A2010"/>
            </a:solidFill>
            <a:prstDash val="solid"/>
          </a:ln>
        </p:spPr>
      </p:sp>
      <p:sp>
        <p:nvSpPr>
          <p:cNvPr id="7" name="Shape 6"/>
          <p:cNvSpPr/>
          <p:nvPr/>
        </p:nvSpPr>
        <p:spPr>
          <a:xfrm>
            <a:off x="548640" y="1280000"/>
            <a:ext cx="54864" cy="3520000"/>
          </a:xfrm>
          <a:prstGeom prst="rect">
            <a:avLst/>
          </a:prstGeom>
          <a:solidFill>
            <a:srgbClr val="F5C125"/>
          </a:solidFill>
          <a:ln w="12700">
            <a:solidFill>
              <a:srgbClr val="F5C125"/>
            </a:solidFill>
            <a:prstDash val="solid"/>
          </a:ln>
        </p:spPr>
      </p:sp>
      <p:sp>
        <p:nvSpPr>
          <p:cNvPr id="8" name="Text 7"/>
          <p:cNvSpPr/>
          <p:nvPr/>
        </p:nvSpPr>
        <p:spPr>
          <a:xfrm>
            <a:off x="731520" y="1429822"/>
            <a:ext cx="7680240" cy="3373120"/>
          </a:xfrm>
          <a:prstGeom prst="rect">
            <a:avLst/>
          </a:prstGeom>
          <a:noFill/>
          <a:ln/>
        </p:spPr>
        <p:txBody>
          <a:bodyPr wrap="square" lIns="0" tIns="0" rIns="0" bIns="0" rtlCol="0" anchor="t"/>
          <a:lstStyle/>
          <a:p>
            <a:pPr marL="0" indent="0">
              <a:lnSpc>
                <a:spcPct val="155000"/>
              </a:lnSpc>
              <a:buNone/>
            </a:pPr>
            <a:r>
              <a:rPr lang="en-US" sz="1150" dirty="0">
                <a:solidFill>
                  <a:schemeClr val="bg1"/>
                </a:solidFill>
                <a:latin typeface="Calibri" pitchFamily="34" charset="0"/>
              </a:rPr>
              <a:t>The body operating outside ordinary biological parameters. Progressive purification — aging, disease, and physical decay reversing over time. No shadow cast</a:t>
            </a:r>
          </a:p>
          <a:p>
            <a:pPr marL="0" indent="0">
              <a:lnSpc>
                <a:spcPct val="155000"/>
              </a:lnSpc>
              <a:buNone/>
            </a:pPr>
            <a:r>
              <a:rPr lang="en-US" sz="1200" b="1" i="0" dirty="0">
                <a:solidFill>
                  <a:srgbClr val="FFC000"/>
                </a:solidFill>
                <a:effectLst/>
                <a:latin typeface="Google Sans Text"/>
              </a:rPr>
              <a:t>Absence of Excretions</a:t>
            </a:r>
            <a:r>
              <a:rPr lang="en-US" sz="1200" b="1" i="0" dirty="0">
                <a:solidFill>
                  <a:schemeClr val="bg1"/>
                </a:solidFill>
                <a:effectLst/>
                <a:latin typeface="Google Sans Text"/>
              </a:rPr>
              <a:t>:</a:t>
            </a:r>
            <a:r>
              <a:rPr lang="en-US" sz="1200" b="0" i="0" dirty="0">
                <a:solidFill>
                  <a:schemeClr val="bg1"/>
                </a:solidFill>
                <a:effectLst/>
                <a:latin typeface="Google Sans Text"/>
              </a:rPr>
              <a:t> The body transcends gross biological limitations and </a:t>
            </a:r>
            <a:r>
              <a:rPr lang="en-US" sz="1200" b="1" i="0" dirty="0">
                <a:solidFill>
                  <a:schemeClr val="bg1"/>
                </a:solidFill>
                <a:effectLst/>
                <a:latin typeface="Google Sans Text"/>
              </a:rPr>
              <a:t>ceases to produce any waste or secretions</a:t>
            </a:r>
            <a:r>
              <a:rPr lang="en-US" sz="1200" b="0" i="0" dirty="0">
                <a:solidFill>
                  <a:schemeClr val="bg1"/>
                </a:solidFill>
                <a:effectLst/>
                <a:latin typeface="Google Sans Text"/>
              </a:rPr>
              <a:t>, including mucus, feces, urine, and even sweat.</a:t>
            </a:r>
            <a:endParaRPr lang="en-US" sz="1150" dirty="0">
              <a:solidFill>
                <a:schemeClr val="bg1"/>
              </a:solidFill>
              <a:latin typeface="Calibri" pitchFamily="34" charset="0"/>
            </a:endParaRPr>
          </a:p>
          <a:p>
            <a:pPr marL="0" indent="0">
              <a:spcBef>
                <a:spcPts val="600"/>
              </a:spcBef>
              <a:buNone/>
            </a:pPr>
            <a:r>
              <a:rPr lang="en-US" sz="1100" b="1" dirty="0" err="1">
                <a:solidFill>
                  <a:srgbClr val="F5C125"/>
                </a:solidFill>
                <a:latin typeface="Calibri" pitchFamily="34" charset="0"/>
              </a:rPr>
              <a:t>Purushottama</a:t>
            </a:r>
            <a:r>
              <a:rPr lang="en-US" sz="1100" b="1" dirty="0">
                <a:solidFill>
                  <a:srgbClr val="F5C125"/>
                </a:solidFill>
                <a:latin typeface="Calibri" pitchFamily="34" charset="0"/>
              </a:rPr>
              <a:t> Reddiar — Personal attendant</a:t>
            </a:r>
          </a:p>
          <a:p>
            <a:pPr marL="0" indent="0">
              <a:spcBef>
                <a:spcPts val="200"/>
              </a:spcBef>
              <a:buNone/>
            </a:pPr>
            <a:r>
              <a:rPr lang="en-US" sz="1200" dirty="0">
                <a:solidFill>
                  <a:schemeClr val="bg1"/>
                </a:solidFill>
                <a:latin typeface="Calibri" pitchFamily="34" charset="0"/>
              </a:rPr>
              <a:t>Served Vallalar at Karunguzhi, Vadalur, and Mettukuppam. Bore witness across years to the progressive transformation of </a:t>
            </a:r>
            <a:r>
              <a:rPr lang="en-US" sz="1200" dirty="0" err="1">
                <a:solidFill>
                  <a:schemeClr val="bg1"/>
                </a:solidFill>
                <a:latin typeface="Calibri" pitchFamily="34" charset="0"/>
              </a:rPr>
              <a:t>Vallalar’s</a:t>
            </a:r>
            <a:r>
              <a:rPr lang="en-US" sz="1200" dirty="0">
                <a:solidFill>
                  <a:schemeClr val="bg1"/>
                </a:solidFill>
                <a:latin typeface="Calibri" pitchFamily="34" charset="0"/>
              </a:rPr>
              <a:t> body. The skin returning to the smoothness of a newborn’s, physical decline reversing rather than advancing.</a:t>
            </a:r>
          </a:p>
          <a:p>
            <a:pPr marL="0" indent="0">
              <a:spcBef>
                <a:spcPts val="600"/>
              </a:spcBef>
              <a:buNone/>
            </a:pPr>
            <a:r>
              <a:rPr lang="en-US" sz="1100" b="1" dirty="0" err="1">
                <a:solidFill>
                  <a:srgbClr val="F5C125"/>
                </a:solidFill>
                <a:latin typeface="Calibri" pitchFamily="34" charset="0"/>
              </a:rPr>
              <a:t>Ayyasamy</a:t>
            </a:r>
            <a:r>
              <a:rPr lang="en-US" sz="1100" b="1" dirty="0">
                <a:solidFill>
                  <a:srgbClr val="F5C125"/>
                </a:solidFill>
                <a:latin typeface="Calibri" pitchFamily="34" charset="0"/>
              </a:rPr>
              <a:t> Pillai — Cuddalore</a:t>
            </a:r>
          </a:p>
          <a:p>
            <a:pPr marL="0" indent="0">
              <a:spcBef>
                <a:spcPts val="200"/>
              </a:spcBef>
              <a:buNone/>
            </a:pPr>
            <a:r>
              <a:rPr lang="en-US" sz="1200" dirty="0">
                <a:solidFill>
                  <a:schemeClr val="bg1"/>
                </a:solidFill>
                <a:latin typeface="Calibri" pitchFamily="34" charset="0"/>
              </a:rPr>
              <a:t>Standing beside Vallalar in direct sunlight, looked down and saw his own shadow on the ground. Vallalar cast none. The body had become suffused with inner light . No longer fully opaque to the sun.</a:t>
            </a:r>
          </a:p>
        </p:txBody>
      </p:sp>
      <p:sp>
        <p:nvSpPr>
          <p:cNvPr id="9" name="Text 5">
            <a:extLst>
              <a:ext uri="{FF2B5EF4-FFF2-40B4-BE49-F238E27FC236}">
                <a16:creationId xmlns:a16="http://schemas.microsoft.com/office/drawing/2014/main" id="{BF8AB2F2-7CED-6498-C18C-6217262A2D99}"/>
              </a:ext>
            </a:extLst>
          </p:cNvPr>
          <p:cNvSpPr/>
          <p:nvPr/>
        </p:nvSpPr>
        <p:spPr>
          <a:xfrm>
            <a:off x="786384" y="4055364"/>
            <a:ext cx="6421902" cy="384048"/>
          </a:xfrm>
          <a:prstGeom prst="rect">
            <a:avLst/>
          </a:prstGeom>
          <a:noFill/>
          <a:ln/>
        </p:spPr>
        <p:txBody>
          <a:bodyPr wrap="square" lIns="0" tIns="0" rIns="0" bIns="0" rtlCol="0" anchor="ctr"/>
          <a:lstStyle/>
          <a:p>
            <a:pPr marL="0" indent="0">
              <a:lnSpc>
                <a:spcPct val="140000"/>
              </a:lnSpc>
              <a:buNone/>
            </a:pPr>
            <a:r>
              <a:rPr lang="en-US" sz="1300" i="1" dirty="0">
                <a:solidFill>
                  <a:srgbClr val="FFC000"/>
                </a:solidFill>
                <a:latin typeface="Georgia" pitchFamily="34" charset="0"/>
              </a:rPr>
              <a:t>“The wretched wrinkles are gone. The bones and tendons have become supple.”</a:t>
            </a:r>
          </a:p>
          <a:p>
            <a:pPr marL="0" indent="0">
              <a:buNone/>
            </a:pPr>
            <a:r>
              <a:rPr lang="en-US" sz="900" dirty="0">
                <a:solidFill>
                  <a:schemeClr val="bg1"/>
                </a:solidFill>
                <a:latin typeface="Calibri" pitchFamily="34" charset="0"/>
              </a:rPr>
              <a:t>— Ramalinga Swamigal, Thiruarutpa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rgbClr val="FFFBEE"/>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DD521F"/>
          </a:solidFill>
          <a:ln w="12700">
            <a:solidFill>
              <a:srgbClr val="DD521F"/>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B93720"/>
                </a:solidFill>
                <a:latin typeface="Calibri" pitchFamily="34" charset="0"/>
                <a:ea typeface="Calibri" pitchFamily="34" charset="-122"/>
                <a:cs typeface="Calibri" pitchFamily="34" charset="-120"/>
              </a:rPr>
              <a:t>1867  ·  VADALUR, TAMIL NADU  ·  SATHYA DHARMA SALAI</a:t>
            </a:r>
            <a:endParaRPr lang="en-US" sz="850" dirty="0"/>
          </a:p>
        </p:txBody>
      </p:sp>
      <p:sp>
        <p:nvSpPr>
          <p:cNvPr id="4" name="Text 2"/>
          <p:cNvSpPr/>
          <p:nvPr/>
        </p:nvSpPr>
        <p:spPr>
          <a:xfrm>
            <a:off x="548639" y="594360"/>
            <a:ext cx="5169877" cy="960120"/>
          </a:xfrm>
          <a:prstGeom prst="rect">
            <a:avLst/>
          </a:prstGeom>
          <a:noFill/>
          <a:ln/>
        </p:spPr>
        <p:txBody>
          <a:bodyPr wrap="square" lIns="0" tIns="0" rIns="0" bIns="0" rtlCol="0" anchor="ctr"/>
          <a:lstStyle/>
          <a:p>
            <a:pPr marL="0" indent="0">
              <a:lnSpc>
                <a:spcPct val="128000"/>
              </a:lnSpc>
              <a:buNone/>
            </a:pPr>
            <a:r>
              <a:rPr lang="en-US" sz="2800" b="1" dirty="0">
                <a:solidFill>
                  <a:srgbClr val="1A1A1A"/>
                </a:solidFill>
                <a:latin typeface="Georgia" pitchFamily="34" charset="0"/>
                <a:ea typeface="Georgia" pitchFamily="34" charset="-122"/>
                <a:cs typeface="Georgia" pitchFamily="34" charset="-120"/>
              </a:rPr>
              <a:t>A free meal.</a:t>
            </a:r>
            <a:r>
              <a:rPr lang="en-US" sz="2800" dirty="0"/>
              <a:t> </a:t>
            </a:r>
            <a:r>
              <a:rPr lang="en-US" sz="2800" b="1" dirty="0">
                <a:solidFill>
                  <a:srgbClr val="1A1A1A"/>
                </a:solidFill>
                <a:latin typeface="Georgia" pitchFamily="34" charset="0"/>
                <a:ea typeface="Georgia" pitchFamily="34" charset="-122"/>
                <a:cs typeface="Georgia" pitchFamily="34" charset="-120"/>
              </a:rPr>
              <a:t>For anyone. </a:t>
            </a:r>
          </a:p>
          <a:p>
            <a:pPr marL="0" indent="0">
              <a:lnSpc>
                <a:spcPct val="128000"/>
              </a:lnSpc>
              <a:buNone/>
            </a:pPr>
            <a:r>
              <a:rPr lang="en-US" sz="2800" b="1" dirty="0">
                <a:solidFill>
                  <a:srgbClr val="1A1A1A"/>
                </a:solidFill>
                <a:latin typeface="Georgia" pitchFamily="34" charset="0"/>
                <a:ea typeface="Georgia" pitchFamily="34" charset="-122"/>
                <a:cs typeface="Georgia" pitchFamily="34" charset="-120"/>
              </a:rPr>
              <a:t>No conditions.</a:t>
            </a:r>
            <a:endParaRPr lang="en-US" sz="2800" dirty="0"/>
          </a:p>
        </p:txBody>
      </p:sp>
      <p:sp>
        <p:nvSpPr>
          <p:cNvPr id="5" name="Text 3"/>
          <p:cNvSpPr/>
          <p:nvPr/>
        </p:nvSpPr>
        <p:spPr>
          <a:xfrm>
            <a:off x="548640" y="1708521"/>
            <a:ext cx="4846320" cy="2103120"/>
          </a:xfrm>
          <a:prstGeom prst="rect">
            <a:avLst/>
          </a:prstGeom>
          <a:noFill/>
          <a:ln/>
        </p:spPr>
        <p:txBody>
          <a:bodyPr wrap="square" lIns="0" tIns="0" rIns="0" bIns="0" rtlCol="0" anchor="ctr"/>
          <a:lstStyle/>
          <a:p>
            <a:pPr marL="0" indent="0">
              <a:lnSpc>
                <a:spcPct val="165000"/>
              </a:lnSpc>
              <a:buNone/>
            </a:pPr>
            <a:r>
              <a:rPr lang="en-US" sz="1200" dirty="0">
                <a:latin typeface="Calibri" pitchFamily="34" charset="0"/>
                <a:ea typeface="Calibri" pitchFamily="34" charset="-122"/>
                <a:cs typeface="Calibri" pitchFamily="34" charset="-120"/>
              </a:rPr>
              <a:t>In 1867, Vallalar opened the Sathya Dharma Salai Kitchen and fed whoever walked through it. Regardless of caste, religion, socio–economic status etc. He called it </a:t>
            </a:r>
            <a:r>
              <a:rPr lang="en-US" sz="1200" i="1" dirty="0">
                <a:latin typeface="Calibri" pitchFamily="34" charset="0"/>
                <a:ea typeface="Calibri" pitchFamily="34" charset="-122"/>
                <a:cs typeface="Calibri" pitchFamily="34" charset="-120"/>
              </a:rPr>
              <a:t>Para Jeeva </a:t>
            </a:r>
            <a:r>
              <a:rPr lang="en-US" sz="1200" i="1" dirty="0" err="1">
                <a:latin typeface="Calibri" pitchFamily="34" charset="0"/>
                <a:ea typeface="Calibri" pitchFamily="34" charset="-122"/>
                <a:cs typeface="Calibri" pitchFamily="34" charset="-120"/>
              </a:rPr>
              <a:t>Karunyam</a:t>
            </a:r>
            <a:r>
              <a:rPr lang="en-US" sz="1200" i="1" dirty="0">
                <a:latin typeface="Calibri" pitchFamily="34" charset="0"/>
                <a:ea typeface="Calibri" pitchFamily="34" charset="-122"/>
                <a:cs typeface="Calibri" pitchFamily="34" charset="-120"/>
              </a:rPr>
              <a:t> ,</a:t>
            </a:r>
            <a:r>
              <a:rPr lang="en-US" sz="1200" dirty="0">
                <a:latin typeface="Calibri" pitchFamily="34" charset="0"/>
                <a:ea typeface="Calibri" pitchFamily="34" charset="-122"/>
                <a:cs typeface="Calibri" pitchFamily="34" charset="-120"/>
              </a:rPr>
              <a:t> the primary act of compassion of removing the fire of hunger and death. Because you cannot focus on your soul when you are in pain from hunger. The kitchen still runs today thanks to the donations coming in.</a:t>
            </a:r>
            <a:endParaRPr lang="en-US" sz="1200" dirty="0"/>
          </a:p>
        </p:txBody>
      </p:sp>
      <p:sp>
        <p:nvSpPr>
          <p:cNvPr id="6" name="Text 4"/>
          <p:cNvSpPr/>
          <p:nvPr/>
        </p:nvSpPr>
        <p:spPr>
          <a:xfrm>
            <a:off x="548639" y="3720201"/>
            <a:ext cx="4846320" cy="566928"/>
          </a:xfrm>
          <a:prstGeom prst="rect">
            <a:avLst/>
          </a:prstGeom>
          <a:noFill/>
          <a:ln/>
        </p:spPr>
        <p:txBody>
          <a:bodyPr wrap="square" lIns="0" tIns="0" rIns="0" bIns="0" rtlCol="0" anchor="ctr"/>
          <a:lstStyle/>
          <a:p>
            <a:pPr marL="0" indent="0">
              <a:lnSpc>
                <a:spcPct val="140000"/>
              </a:lnSpc>
              <a:buNone/>
            </a:pPr>
            <a:r>
              <a:rPr lang="en-US" sz="1500" b="1" dirty="0">
                <a:solidFill>
                  <a:srgbClr val="1A1A1A"/>
                </a:solidFill>
                <a:latin typeface="Georgia" pitchFamily="34" charset="0"/>
                <a:ea typeface="Georgia" pitchFamily="34" charset="-122"/>
                <a:cs typeface="Georgia" pitchFamily="34" charset="-120"/>
              </a:rPr>
              <a:t>Proof that by giving freely, more comes.</a:t>
            </a:r>
            <a:endParaRPr lang="en-US" sz="1500" dirty="0"/>
          </a:p>
        </p:txBody>
      </p:sp>
      <p:pic>
        <p:nvPicPr>
          <p:cNvPr id="7" name="Image 0" descr="preencoded.png"/>
          <p:cNvPicPr>
            <a:picLocks noChangeAspect="1"/>
          </p:cNvPicPr>
          <p:nvPr/>
        </p:nvPicPr>
        <p:blipFill>
          <a:blip r:embed="rId3"/>
          <a:srcRect/>
          <a:stretch/>
        </p:blipFill>
        <p:spPr>
          <a:xfrm>
            <a:off x="5669280" y="654800"/>
            <a:ext cx="2715065" cy="2024391"/>
          </a:xfrm>
          <a:prstGeom prst="rect">
            <a:avLst/>
          </a:prstGeom>
        </p:spPr>
      </p:pic>
      <p:sp>
        <p:nvSpPr>
          <p:cNvPr id="8" name="Text 5"/>
          <p:cNvSpPr/>
          <p:nvPr/>
        </p:nvSpPr>
        <p:spPr>
          <a:xfrm>
            <a:off x="5669280" y="2697480"/>
            <a:ext cx="3127248" cy="201168"/>
          </a:xfrm>
          <a:prstGeom prst="rect">
            <a:avLst/>
          </a:prstGeom>
          <a:noFill/>
          <a:ln/>
        </p:spPr>
        <p:txBody>
          <a:bodyPr wrap="square" lIns="0" tIns="0" rIns="0" bIns="0" rtlCol="0" anchor="ctr"/>
          <a:lstStyle/>
          <a:p>
            <a:pPr marL="0" indent="0" algn="ctr">
              <a:buNone/>
            </a:pPr>
            <a:r>
              <a:rPr lang="en-US" sz="750" b="1" i="1" dirty="0">
                <a:latin typeface="Calibri" pitchFamily="34" charset="0"/>
                <a:ea typeface="Calibri" pitchFamily="34" charset="-122"/>
                <a:cs typeface="Calibri" pitchFamily="34" charset="-120"/>
              </a:rPr>
              <a:t>Sathya Dharma Salai — Vadalur, Tamil Nadu</a:t>
            </a:r>
            <a:endParaRPr lang="en-US" sz="750" b="1" dirty="0"/>
          </a:p>
        </p:txBody>
      </p:sp>
      <p:sp>
        <p:nvSpPr>
          <p:cNvPr id="9" name="Text 6"/>
          <p:cNvSpPr/>
          <p:nvPr/>
        </p:nvSpPr>
        <p:spPr>
          <a:xfrm>
            <a:off x="5669280" y="2999232"/>
            <a:ext cx="1097280" cy="411480"/>
          </a:xfrm>
          <a:prstGeom prst="rect">
            <a:avLst/>
          </a:prstGeom>
          <a:noFill/>
          <a:ln/>
        </p:spPr>
        <p:txBody>
          <a:bodyPr wrap="square" lIns="0" tIns="0" rIns="0" bIns="0" rtlCol="0" anchor="ctr"/>
          <a:lstStyle/>
          <a:p>
            <a:pPr marL="0" indent="0" algn="r">
              <a:buNone/>
            </a:pPr>
            <a:r>
              <a:rPr lang="en-US" sz="1800" b="1" dirty="0">
                <a:solidFill>
                  <a:srgbClr val="DD521F"/>
                </a:solidFill>
                <a:latin typeface="Georgia" pitchFamily="34" charset="0"/>
                <a:ea typeface="Georgia" pitchFamily="34" charset="-122"/>
                <a:cs typeface="Georgia" pitchFamily="34" charset="-120"/>
              </a:rPr>
              <a:t>1867  </a:t>
            </a:r>
            <a:endParaRPr lang="en-US" sz="1800" dirty="0"/>
          </a:p>
        </p:txBody>
      </p:sp>
      <p:sp>
        <p:nvSpPr>
          <p:cNvPr id="10" name="Text 7"/>
          <p:cNvSpPr/>
          <p:nvPr/>
        </p:nvSpPr>
        <p:spPr>
          <a:xfrm>
            <a:off x="6839712" y="3035808"/>
            <a:ext cx="1920240" cy="347472"/>
          </a:xfrm>
          <a:prstGeom prst="rect">
            <a:avLst/>
          </a:prstGeom>
          <a:noFill/>
          <a:ln/>
        </p:spPr>
        <p:txBody>
          <a:bodyPr wrap="square" lIns="0" tIns="0" rIns="0" bIns="0" rtlCol="0" anchor="ctr"/>
          <a:lstStyle/>
          <a:p>
            <a:pPr marL="0" indent="0">
              <a:buNone/>
            </a:pPr>
            <a:r>
              <a:rPr lang="en-US" sz="1000" dirty="0">
                <a:latin typeface="Calibri" pitchFamily="34" charset="0"/>
                <a:ea typeface="Calibri" pitchFamily="34" charset="-122"/>
                <a:cs typeface="Calibri" pitchFamily="34" charset="-120"/>
              </a:rPr>
              <a:t>Founded</a:t>
            </a:r>
            <a:endParaRPr lang="en-US" sz="1000" dirty="0"/>
          </a:p>
        </p:txBody>
      </p:sp>
      <p:sp>
        <p:nvSpPr>
          <p:cNvPr id="11" name="Text 8"/>
          <p:cNvSpPr/>
          <p:nvPr/>
        </p:nvSpPr>
        <p:spPr>
          <a:xfrm>
            <a:off x="5669280" y="3502152"/>
            <a:ext cx="1097280" cy="411480"/>
          </a:xfrm>
          <a:prstGeom prst="rect">
            <a:avLst/>
          </a:prstGeom>
          <a:noFill/>
          <a:ln/>
        </p:spPr>
        <p:txBody>
          <a:bodyPr wrap="square" lIns="0" tIns="0" rIns="0" bIns="0" rtlCol="0" anchor="ctr"/>
          <a:lstStyle/>
          <a:p>
            <a:pPr marL="0" indent="0" algn="r">
              <a:buNone/>
            </a:pPr>
            <a:r>
              <a:rPr lang="en-US" sz="1800" b="1" dirty="0">
                <a:solidFill>
                  <a:srgbClr val="DD521F"/>
                </a:solidFill>
                <a:latin typeface="Georgia" pitchFamily="34" charset="0"/>
                <a:ea typeface="Georgia" pitchFamily="34" charset="-122"/>
                <a:cs typeface="Georgia" pitchFamily="34" charset="-120"/>
              </a:rPr>
              <a:t>150+  </a:t>
            </a:r>
            <a:endParaRPr lang="en-US" sz="1800" dirty="0"/>
          </a:p>
        </p:txBody>
      </p:sp>
      <p:sp>
        <p:nvSpPr>
          <p:cNvPr id="12" name="Text 9"/>
          <p:cNvSpPr/>
          <p:nvPr/>
        </p:nvSpPr>
        <p:spPr>
          <a:xfrm>
            <a:off x="6839712" y="3538728"/>
            <a:ext cx="1920240" cy="347472"/>
          </a:xfrm>
          <a:prstGeom prst="rect">
            <a:avLst/>
          </a:prstGeom>
          <a:noFill/>
          <a:ln/>
        </p:spPr>
        <p:txBody>
          <a:bodyPr wrap="square" lIns="0" tIns="0" rIns="0" bIns="0" rtlCol="0" anchor="ctr"/>
          <a:lstStyle/>
          <a:p>
            <a:pPr marL="0" indent="0">
              <a:buNone/>
            </a:pPr>
            <a:r>
              <a:rPr lang="en-US" sz="1000" dirty="0">
                <a:latin typeface="Calibri" pitchFamily="34" charset="0"/>
                <a:ea typeface="Calibri" pitchFamily="34" charset="-122"/>
                <a:cs typeface="Calibri" pitchFamily="34" charset="-120"/>
              </a:rPr>
              <a:t>Consecutive years</a:t>
            </a:r>
            <a:endParaRPr lang="en-US" sz="1000" dirty="0"/>
          </a:p>
        </p:txBody>
      </p:sp>
      <p:sp>
        <p:nvSpPr>
          <p:cNvPr id="13" name="Text 10"/>
          <p:cNvSpPr/>
          <p:nvPr/>
        </p:nvSpPr>
        <p:spPr>
          <a:xfrm>
            <a:off x="5669280" y="4005072"/>
            <a:ext cx="1097280" cy="411480"/>
          </a:xfrm>
          <a:prstGeom prst="rect">
            <a:avLst/>
          </a:prstGeom>
          <a:noFill/>
          <a:ln/>
        </p:spPr>
        <p:txBody>
          <a:bodyPr wrap="square" lIns="0" tIns="0" rIns="0" bIns="0" rtlCol="0" anchor="ctr"/>
          <a:lstStyle/>
          <a:p>
            <a:pPr marL="0" indent="0" algn="r">
              <a:buNone/>
            </a:pPr>
            <a:r>
              <a:rPr lang="en-US" sz="1800" b="1" dirty="0">
                <a:solidFill>
                  <a:srgbClr val="DD521F"/>
                </a:solidFill>
                <a:latin typeface="Georgia" pitchFamily="34" charset="0"/>
                <a:ea typeface="Georgia" pitchFamily="34" charset="-122"/>
                <a:cs typeface="Georgia" pitchFamily="34" charset="-120"/>
              </a:rPr>
              <a:t>365  </a:t>
            </a:r>
            <a:endParaRPr lang="en-US" sz="1800" dirty="0"/>
          </a:p>
        </p:txBody>
      </p:sp>
      <p:sp>
        <p:nvSpPr>
          <p:cNvPr id="14" name="Text 11"/>
          <p:cNvSpPr/>
          <p:nvPr/>
        </p:nvSpPr>
        <p:spPr>
          <a:xfrm>
            <a:off x="6839712" y="4041648"/>
            <a:ext cx="1920240" cy="347472"/>
          </a:xfrm>
          <a:prstGeom prst="rect">
            <a:avLst/>
          </a:prstGeom>
          <a:noFill/>
          <a:ln/>
        </p:spPr>
        <p:txBody>
          <a:bodyPr wrap="square" lIns="0" tIns="0" rIns="0" bIns="0" rtlCol="0" anchor="ctr"/>
          <a:lstStyle/>
          <a:p>
            <a:pPr marL="0" indent="0">
              <a:buNone/>
            </a:pPr>
            <a:r>
              <a:rPr lang="en-US" sz="1000" dirty="0">
                <a:latin typeface="Calibri" pitchFamily="34" charset="0"/>
                <a:ea typeface="Calibri" pitchFamily="34" charset="-122"/>
                <a:cs typeface="Calibri" pitchFamily="34" charset="-120"/>
              </a:rPr>
              <a:t>Days/year</a:t>
            </a:r>
            <a:endParaRPr lang="en-US" sz="1000" dirty="0"/>
          </a:p>
        </p:txBody>
      </p:sp>
      <p:sp>
        <p:nvSpPr>
          <p:cNvPr id="15" name="Text 12"/>
          <p:cNvSpPr/>
          <p:nvPr/>
        </p:nvSpPr>
        <p:spPr>
          <a:xfrm>
            <a:off x="5669280" y="4507992"/>
            <a:ext cx="1097280" cy="411480"/>
          </a:xfrm>
          <a:prstGeom prst="rect">
            <a:avLst/>
          </a:prstGeom>
          <a:noFill/>
          <a:ln/>
        </p:spPr>
        <p:txBody>
          <a:bodyPr wrap="square" lIns="0" tIns="0" rIns="0" bIns="0" rtlCol="0" anchor="ctr"/>
          <a:lstStyle/>
          <a:p>
            <a:pPr marL="0" indent="0" algn="r">
              <a:buNone/>
            </a:pPr>
            <a:r>
              <a:rPr lang="en-US" sz="1800" b="1" dirty="0">
                <a:solidFill>
                  <a:srgbClr val="DD521F"/>
                </a:solidFill>
                <a:latin typeface="Georgia" pitchFamily="34" charset="0"/>
                <a:ea typeface="Georgia" pitchFamily="34" charset="-122"/>
                <a:cs typeface="Georgia" pitchFamily="34" charset="-120"/>
              </a:rPr>
              <a:t>₹0  </a:t>
            </a:r>
            <a:endParaRPr lang="en-US" sz="1800" dirty="0"/>
          </a:p>
        </p:txBody>
      </p:sp>
      <p:sp>
        <p:nvSpPr>
          <p:cNvPr id="16" name="Text 13"/>
          <p:cNvSpPr/>
          <p:nvPr/>
        </p:nvSpPr>
        <p:spPr>
          <a:xfrm>
            <a:off x="6839712" y="4544568"/>
            <a:ext cx="1920240" cy="347472"/>
          </a:xfrm>
          <a:prstGeom prst="rect">
            <a:avLst/>
          </a:prstGeom>
          <a:noFill/>
          <a:ln/>
        </p:spPr>
        <p:txBody>
          <a:bodyPr wrap="square" lIns="0" tIns="0" rIns="0" bIns="0" rtlCol="0" anchor="ctr"/>
          <a:lstStyle/>
          <a:p>
            <a:pPr marL="0" indent="0">
              <a:buNone/>
            </a:pPr>
            <a:r>
              <a:rPr lang="en-US" sz="1000" dirty="0">
                <a:latin typeface="Calibri" pitchFamily="34" charset="0"/>
                <a:ea typeface="Calibri" pitchFamily="34" charset="-122"/>
                <a:cs typeface="Calibri" pitchFamily="34" charset="-120"/>
              </a:rPr>
              <a:t>At the door</a:t>
            </a:r>
            <a:endParaRPr lang="en-US" sz="1000" dirty="0"/>
          </a:p>
        </p:txBody>
      </p:sp>
      <p:sp>
        <p:nvSpPr>
          <p:cNvPr id="17" name="Text 14"/>
          <p:cNvSpPr/>
          <p:nvPr/>
        </p:nvSpPr>
        <p:spPr>
          <a:xfrm>
            <a:off x="0" y="4892040"/>
            <a:ext cx="9144000" cy="182880"/>
          </a:xfrm>
          <a:prstGeom prst="rect">
            <a:avLst/>
          </a:prstGeom>
          <a:noFill/>
          <a:ln/>
        </p:spPr>
        <p:txBody>
          <a:bodyPr wrap="square" lIns="0" tIns="0" rIns="0" bIns="0" rtlCol="0" anchor="ctr"/>
          <a:lstStyle/>
          <a:p>
            <a:pPr marL="0" indent="0" algn="ctr">
              <a:buNone/>
            </a:pPr>
            <a:r>
              <a:rPr lang="en-US" sz="750" dirty="0">
                <a:solidFill>
                  <a:srgbClr val="AAAAAA"/>
                </a:solidFill>
                <a:latin typeface="Calibri" pitchFamily="34" charset="0"/>
                <a:ea typeface="Calibri" pitchFamily="34" charset="-122"/>
                <a:cs typeface="Calibri" pitchFamily="34" charset="-120"/>
              </a:rPr>
              <a:t>sanmarkkamlife.org</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bg>
      <p:bgPr>
        <a:solidFill>
          <a:srgbClr val="FFFBEE"/>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B93720"/>
                </a:solidFill>
                <a:latin typeface="Calibri" pitchFamily="34" charset="0"/>
                <a:ea typeface="Calibri" pitchFamily="34" charset="-122"/>
                <a:cs typeface="Calibri" pitchFamily="34" charset="-120"/>
              </a:rPr>
              <a:t>THE PATH  ·  SAMARASA SUDDHA SANMARKKAM</a:t>
            </a:r>
            <a:endParaRPr lang="en-US" sz="850" dirty="0"/>
          </a:p>
        </p:txBody>
      </p:sp>
      <p:sp>
        <p:nvSpPr>
          <p:cNvPr id="4" name="Text 2"/>
          <p:cNvSpPr/>
          <p:nvPr/>
        </p:nvSpPr>
        <p:spPr>
          <a:xfrm>
            <a:off x="548640" y="566928"/>
            <a:ext cx="8229600" cy="594360"/>
          </a:xfrm>
          <a:prstGeom prst="rect">
            <a:avLst/>
          </a:prstGeom>
          <a:noFill/>
          <a:ln/>
        </p:spPr>
        <p:txBody>
          <a:bodyPr wrap="square" lIns="0" tIns="0" rIns="0" bIns="0" rtlCol="0" anchor="ctr"/>
          <a:lstStyle/>
          <a:p>
            <a:pPr marL="0" indent="0">
              <a:buNone/>
            </a:pPr>
            <a:r>
              <a:rPr lang="en-US" sz="2800" b="1" dirty="0">
                <a:solidFill>
                  <a:srgbClr val="1A1A1A"/>
                </a:solidFill>
                <a:latin typeface="Georgia" pitchFamily="34" charset="0"/>
                <a:ea typeface="Georgia" pitchFamily="34" charset="-122"/>
                <a:cs typeface="Georgia" pitchFamily="34" charset="-120"/>
              </a:rPr>
              <a:t>The 3 Pillars of </a:t>
            </a:r>
            <a:r>
              <a:rPr lang="en-US" sz="2800" b="1" dirty="0" err="1">
                <a:solidFill>
                  <a:srgbClr val="1A1A1A"/>
                </a:solidFill>
                <a:latin typeface="Georgia" pitchFamily="34" charset="0"/>
                <a:ea typeface="Georgia" pitchFamily="34" charset="-122"/>
                <a:cs typeface="Georgia" pitchFamily="34" charset="-120"/>
              </a:rPr>
              <a:t>Suddha</a:t>
            </a:r>
            <a:r>
              <a:rPr lang="en-US" sz="2800" b="1" dirty="0">
                <a:solidFill>
                  <a:srgbClr val="1A1A1A"/>
                </a:solidFill>
                <a:latin typeface="Georgia" pitchFamily="34" charset="0"/>
                <a:ea typeface="Georgia" pitchFamily="34" charset="-122"/>
                <a:cs typeface="Georgia" pitchFamily="34" charset="-120"/>
              </a:rPr>
              <a:t> </a:t>
            </a:r>
            <a:r>
              <a:rPr lang="en-US" sz="2800" b="1" dirty="0" err="1">
                <a:solidFill>
                  <a:srgbClr val="1A1A1A"/>
                </a:solidFill>
                <a:latin typeface="Georgia" pitchFamily="34" charset="0"/>
                <a:ea typeface="Georgia" pitchFamily="34" charset="-122"/>
                <a:cs typeface="Georgia" pitchFamily="34" charset="-120"/>
              </a:rPr>
              <a:t>Sanmarkkam</a:t>
            </a:r>
            <a:endParaRPr lang="en-US" sz="2800" dirty="0"/>
          </a:p>
        </p:txBody>
      </p:sp>
      <p:sp>
        <p:nvSpPr>
          <p:cNvPr id="5" name="Text 3"/>
          <p:cNvSpPr/>
          <p:nvPr/>
        </p:nvSpPr>
        <p:spPr>
          <a:xfrm>
            <a:off x="548640" y="1188720"/>
            <a:ext cx="7772400" cy="384048"/>
          </a:xfrm>
          <a:prstGeom prst="rect">
            <a:avLst/>
          </a:prstGeom>
          <a:noFill/>
          <a:ln/>
        </p:spPr>
        <p:txBody>
          <a:bodyPr wrap="square" lIns="0" tIns="0" rIns="0" bIns="0" rtlCol="0" anchor="ctr"/>
          <a:lstStyle/>
          <a:p>
            <a:pPr marL="0" indent="0">
              <a:buNone/>
            </a:pPr>
            <a:r>
              <a:rPr lang="en-US" sz="1300" dirty="0">
                <a:solidFill>
                  <a:srgbClr val="555555"/>
                </a:solidFill>
                <a:latin typeface="Calibri" pitchFamily="34" charset="0"/>
                <a:ea typeface="Calibri" pitchFamily="34" charset="-122"/>
                <a:cs typeface="Calibri" pitchFamily="34" charset="-120"/>
              </a:rPr>
              <a:t>A community of equals, walking a pure path, toward the liberation of all living beings from suffering.</a:t>
            </a:r>
            <a:endParaRPr lang="en-US" sz="1300" dirty="0"/>
          </a:p>
        </p:txBody>
      </p:sp>
      <p:sp>
        <p:nvSpPr>
          <p:cNvPr id="6" name="Shape 4"/>
          <p:cNvSpPr/>
          <p:nvPr/>
        </p:nvSpPr>
        <p:spPr>
          <a:xfrm>
            <a:off x="347472" y="1755648"/>
            <a:ext cx="2761488" cy="3063240"/>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7" name="Shape 5"/>
          <p:cNvSpPr/>
          <p:nvPr/>
        </p:nvSpPr>
        <p:spPr>
          <a:xfrm>
            <a:off x="347472" y="1755648"/>
            <a:ext cx="2761488" cy="64008"/>
          </a:xfrm>
          <a:prstGeom prst="rect">
            <a:avLst/>
          </a:prstGeom>
          <a:solidFill>
            <a:srgbClr val="F5C125"/>
          </a:solidFill>
          <a:ln w="12700">
            <a:solidFill>
              <a:srgbClr val="F5C125"/>
            </a:solidFill>
            <a:prstDash val="solid"/>
          </a:ln>
        </p:spPr>
      </p:sp>
      <p:sp>
        <p:nvSpPr>
          <p:cNvPr id="8" name="Text 6"/>
          <p:cNvSpPr/>
          <p:nvPr/>
        </p:nvSpPr>
        <p:spPr>
          <a:xfrm>
            <a:off x="512064" y="1938528"/>
            <a:ext cx="2450592" cy="658368"/>
          </a:xfrm>
          <a:prstGeom prst="rect">
            <a:avLst/>
          </a:prstGeom>
          <a:noFill/>
          <a:ln/>
        </p:spPr>
        <p:txBody>
          <a:bodyPr wrap="square" lIns="0" tIns="0" rIns="0" bIns="0" rtlCol="0" anchor="ctr"/>
          <a:lstStyle/>
          <a:p>
            <a:pPr marL="0" indent="0">
              <a:lnSpc>
                <a:spcPct val="128000"/>
              </a:lnSpc>
              <a:buNone/>
            </a:pPr>
            <a:r>
              <a:rPr lang="en-US" sz="1350" b="1" dirty="0">
                <a:solidFill>
                  <a:srgbClr val="1A1A1A"/>
                </a:solidFill>
                <a:latin typeface="Georgia" pitchFamily="34" charset="0"/>
                <a:ea typeface="Georgia" pitchFamily="34" charset="-122"/>
                <a:cs typeface="Georgia" pitchFamily="34" charset="-120"/>
              </a:rPr>
              <a:t>Arut Perum Jothi</a:t>
            </a:r>
            <a:endParaRPr lang="en-US" sz="1350" dirty="0"/>
          </a:p>
        </p:txBody>
      </p:sp>
      <p:sp>
        <p:nvSpPr>
          <p:cNvPr id="9" name="Text 7"/>
          <p:cNvSpPr/>
          <p:nvPr/>
        </p:nvSpPr>
        <p:spPr>
          <a:xfrm>
            <a:off x="512064" y="2633472"/>
            <a:ext cx="2450592" cy="228600"/>
          </a:xfrm>
          <a:prstGeom prst="rect">
            <a:avLst/>
          </a:prstGeom>
          <a:noFill/>
          <a:ln/>
        </p:spPr>
        <p:txBody>
          <a:bodyPr wrap="square" lIns="0" tIns="0" rIns="0" bIns="0" rtlCol="0" anchor="ctr"/>
          <a:lstStyle/>
          <a:p>
            <a:pPr marL="0" indent="0">
              <a:buNone/>
            </a:pPr>
            <a:r>
              <a:rPr lang="en-US" sz="750" b="1" kern="0" spc="150" dirty="0">
                <a:solidFill>
                  <a:schemeClr val="accent2"/>
                </a:solidFill>
                <a:latin typeface="Calibri" pitchFamily="34" charset="0"/>
                <a:ea typeface="Calibri" pitchFamily="34" charset="-122"/>
                <a:cs typeface="Calibri" pitchFamily="34" charset="-120"/>
              </a:rPr>
              <a:t>THE VAST GRACE LIGHT</a:t>
            </a:r>
            <a:endParaRPr lang="en-US" sz="750" dirty="0">
              <a:solidFill>
                <a:schemeClr val="accent2"/>
              </a:solidFill>
            </a:endParaRPr>
          </a:p>
        </p:txBody>
      </p:sp>
      <p:sp>
        <p:nvSpPr>
          <p:cNvPr id="10" name="Shape 8"/>
          <p:cNvSpPr/>
          <p:nvPr/>
        </p:nvSpPr>
        <p:spPr>
          <a:xfrm>
            <a:off x="512064" y="2907792"/>
            <a:ext cx="2331720" cy="18288"/>
          </a:xfrm>
          <a:prstGeom prst="rect">
            <a:avLst/>
          </a:prstGeom>
          <a:solidFill>
            <a:srgbClr val="E0D8B0"/>
          </a:solidFill>
          <a:ln w="12700">
            <a:solidFill>
              <a:srgbClr val="E0D8B0"/>
            </a:solidFill>
            <a:prstDash val="solid"/>
          </a:ln>
        </p:spPr>
      </p:sp>
      <p:sp>
        <p:nvSpPr>
          <p:cNvPr id="11" name="Text 9"/>
          <p:cNvSpPr/>
          <p:nvPr/>
        </p:nvSpPr>
        <p:spPr>
          <a:xfrm>
            <a:off x="539496" y="2810725"/>
            <a:ext cx="2450592" cy="1691640"/>
          </a:xfrm>
          <a:prstGeom prst="rect">
            <a:avLst/>
          </a:prstGeom>
          <a:noFill/>
          <a:ln/>
        </p:spPr>
        <p:txBody>
          <a:bodyPr wrap="square" lIns="0" tIns="0" rIns="0" bIns="0" rtlCol="0" anchor="ctr"/>
          <a:lstStyle/>
          <a:p>
            <a:pPr marL="0" indent="0">
              <a:lnSpc>
                <a:spcPct val="150000"/>
              </a:lnSpc>
              <a:buNone/>
            </a:pPr>
            <a:r>
              <a:rPr lang="en-US" sz="1100" dirty="0">
                <a:latin typeface="Calibri" pitchFamily="34" charset="0"/>
                <a:ea typeface="Calibri" pitchFamily="34" charset="-122"/>
                <a:cs typeface="Calibri" pitchFamily="34" charset="-120"/>
              </a:rPr>
              <a:t>The one formless divine entity, all permeating — compassionate, accessible to all, regardless of tradition or background.</a:t>
            </a:r>
            <a:endParaRPr lang="en-US" sz="1100" dirty="0"/>
          </a:p>
        </p:txBody>
      </p:sp>
      <p:sp>
        <p:nvSpPr>
          <p:cNvPr id="12" name="Shape 10"/>
          <p:cNvSpPr/>
          <p:nvPr/>
        </p:nvSpPr>
        <p:spPr>
          <a:xfrm>
            <a:off x="3255264" y="1755648"/>
            <a:ext cx="2761488" cy="3063240"/>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13" name="Shape 11"/>
          <p:cNvSpPr/>
          <p:nvPr/>
        </p:nvSpPr>
        <p:spPr>
          <a:xfrm>
            <a:off x="3255264" y="1755648"/>
            <a:ext cx="2761488" cy="64008"/>
          </a:xfrm>
          <a:prstGeom prst="rect">
            <a:avLst/>
          </a:prstGeom>
          <a:solidFill>
            <a:srgbClr val="DD521F"/>
          </a:solidFill>
          <a:ln w="12700">
            <a:solidFill>
              <a:srgbClr val="DD521F"/>
            </a:solidFill>
            <a:prstDash val="solid"/>
          </a:ln>
        </p:spPr>
      </p:sp>
      <p:sp>
        <p:nvSpPr>
          <p:cNvPr id="14" name="Text 12"/>
          <p:cNvSpPr/>
          <p:nvPr/>
        </p:nvSpPr>
        <p:spPr>
          <a:xfrm>
            <a:off x="3419856" y="1938528"/>
            <a:ext cx="2450592" cy="658368"/>
          </a:xfrm>
          <a:prstGeom prst="rect">
            <a:avLst/>
          </a:prstGeom>
          <a:noFill/>
          <a:ln/>
        </p:spPr>
        <p:txBody>
          <a:bodyPr wrap="square" lIns="0" tIns="0" rIns="0" bIns="0" rtlCol="0" anchor="ctr"/>
          <a:lstStyle/>
          <a:p>
            <a:pPr marL="0" indent="0">
              <a:lnSpc>
                <a:spcPct val="128000"/>
              </a:lnSpc>
              <a:buNone/>
            </a:pPr>
            <a:r>
              <a:rPr lang="en-US" sz="1350" b="1" dirty="0">
                <a:solidFill>
                  <a:srgbClr val="1A1A1A"/>
                </a:solidFill>
                <a:latin typeface="Georgia" pitchFamily="34" charset="0"/>
                <a:ea typeface="Georgia" pitchFamily="34" charset="-122"/>
                <a:cs typeface="Georgia" pitchFamily="34" charset="-120"/>
              </a:rPr>
              <a:t>Jeeva </a:t>
            </a:r>
            <a:r>
              <a:rPr lang="en-US" sz="1350" b="1" dirty="0" err="1">
                <a:solidFill>
                  <a:srgbClr val="1A1A1A"/>
                </a:solidFill>
                <a:latin typeface="Georgia" pitchFamily="34" charset="0"/>
                <a:ea typeface="Georgia" pitchFamily="34" charset="-122"/>
                <a:cs typeface="Georgia" pitchFamily="34" charset="-120"/>
              </a:rPr>
              <a:t>Karunya</a:t>
            </a:r>
            <a:endParaRPr lang="en-US" sz="1350" dirty="0"/>
          </a:p>
        </p:txBody>
      </p:sp>
      <p:sp>
        <p:nvSpPr>
          <p:cNvPr id="15" name="Text 13"/>
          <p:cNvSpPr/>
          <p:nvPr/>
        </p:nvSpPr>
        <p:spPr>
          <a:xfrm>
            <a:off x="3419856" y="2633472"/>
            <a:ext cx="2450592" cy="228600"/>
          </a:xfrm>
          <a:prstGeom prst="rect">
            <a:avLst/>
          </a:prstGeom>
          <a:noFill/>
          <a:ln/>
        </p:spPr>
        <p:txBody>
          <a:bodyPr wrap="square" lIns="0" tIns="0" rIns="0" bIns="0" rtlCol="0" anchor="ctr"/>
          <a:lstStyle/>
          <a:p>
            <a:pPr marL="0" indent="0">
              <a:buNone/>
            </a:pPr>
            <a:r>
              <a:rPr lang="en-US" sz="750" b="1" kern="0" spc="150" dirty="0">
                <a:solidFill>
                  <a:srgbClr val="DD521F"/>
                </a:solidFill>
                <a:latin typeface="Calibri" pitchFamily="34" charset="0"/>
                <a:ea typeface="Calibri" pitchFamily="34" charset="-122"/>
                <a:cs typeface="Calibri" pitchFamily="34" charset="-120"/>
              </a:rPr>
              <a:t>COMPASSION FOR ALL LIFE</a:t>
            </a:r>
            <a:endParaRPr lang="en-US" sz="750" dirty="0"/>
          </a:p>
        </p:txBody>
      </p:sp>
      <p:sp>
        <p:nvSpPr>
          <p:cNvPr id="16" name="Shape 14"/>
          <p:cNvSpPr/>
          <p:nvPr/>
        </p:nvSpPr>
        <p:spPr>
          <a:xfrm>
            <a:off x="3419856" y="2907792"/>
            <a:ext cx="2331720" cy="18288"/>
          </a:xfrm>
          <a:prstGeom prst="rect">
            <a:avLst/>
          </a:prstGeom>
          <a:solidFill>
            <a:srgbClr val="E0D8B0"/>
          </a:solidFill>
          <a:ln w="12700">
            <a:solidFill>
              <a:srgbClr val="E0D8B0"/>
            </a:solidFill>
            <a:prstDash val="solid"/>
          </a:ln>
        </p:spPr>
      </p:sp>
      <p:sp>
        <p:nvSpPr>
          <p:cNvPr id="17" name="Text 15"/>
          <p:cNvSpPr/>
          <p:nvPr/>
        </p:nvSpPr>
        <p:spPr>
          <a:xfrm>
            <a:off x="3410712" y="2729484"/>
            <a:ext cx="2450592" cy="1691640"/>
          </a:xfrm>
          <a:prstGeom prst="rect">
            <a:avLst/>
          </a:prstGeom>
          <a:noFill/>
          <a:ln/>
        </p:spPr>
        <p:txBody>
          <a:bodyPr wrap="square" lIns="0" tIns="0" rIns="0" bIns="0" rtlCol="0" anchor="ctr"/>
          <a:lstStyle/>
          <a:p>
            <a:pPr marL="0" indent="0">
              <a:lnSpc>
                <a:spcPct val="150000"/>
              </a:lnSpc>
              <a:buNone/>
            </a:pPr>
            <a:r>
              <a:rPr lang="en-US" sz="1100" dirty="0">
                <a:latin typeface="Calibri" pitchFamily="34" charset="0"/>
                <a:ea typeface="Calibri" pitchFamily="34" charset="-122"/>
                <a:cs typeface="Calibri" pitchFamily="34" charset="-120"/>
              </a:rPr>
              <a:t>The practice. The path. The daily science. Active compassion toward every creature, every plant, every form of life. </a:t>
            </a:r>
            <a:r>
              <a:rPr lang="en-US" sz="1100" i="1" dirty="0">
                <a:latin typeface="Calibri" pitchFamily="34" charset="0"/>
                <a:ea typeface="Calibri" pitchFamily="34" charset="-122"/>
                <a:cs typeface="Calibri" pitchFamily="34" charset="-120"/>
              </a:rPr>
              <a:t>Jeeva</a:t>
            </a:r>
            <a:r>
              <a:rPr lang="en-US" sz="1100" dirty="0">
                <a:latin typeface="Calibri" pitchFamily="34" charset="0"/>
                <a:ea typeface="Calibri" pitchFamily="34" charset="-122"/>
                <a:cs typeface="Calibri" pitchFamily="34" charset="-120"/>
              </a:rPr>
              <a:t> (living being) </a:t>
            </a:r>
            <a:r>
              <a:rPr lang="en-US" sz="1100" i="1" dirty="0" err="1">
                <a:latin typeface="Calibri" pitchFamily="34" charset="0"/>
                <a:ea typeface="Calibri" pitchFamily="34" charset="-122"/>
                <a:cs typeface="Calibri" pitchFamily="34" charset="-120"/>
              </a:rPr>
              <a:t>Karunya</a:t>
            </a:r>
            <a:r>
              <a:rPr lang="en-US" sz="1100" i="1" dirty="0">
                <a:latin typeface="Calibri" pitchFamily="34" charset="0"/>
                <a:ea typeface="Calibri" pitchFamily="34" charset="-122"/>
                <a:cs typeface="Calibri" pitchFamily="34" charset="-120"/>
              </a:rPr>
              <a:t> </a:t>
            </a:r>
            <a:r>
              <a:rPr lang="en-US" sz="1100" dirty="0">
                <a:latin typeface="Calibri" pitchFamily="34" charset="0"/>
                <a:ea typeface="Calibri" pitchFamily="34" charset="-122"/>
                <a:cs typeface="Calibri" pitchFamily="34" charset="-120"/>
              </a:rPr>
              <a:t>(compassion)</a:t>
            </a:r>
            <a:endParaRPr lang="en-US" sz="1100" dirty="0"/>
          </a:p>
        </p:txBody>
      </p:sp>
      <p:sp>
        <p:nvSpPr>
          <p:cNvPr id="18" name="Shape 16"/>
          <p:cNvSpPr/>
          <p:nvPr/>
        </p:nvSpPr>
        <p:spPr>
          <a:xfrm>
            <a:off x="6163056" y="1755648"/>
            <a:ext cx="2761488" cy="3063240"/>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19" name="Shape 17"/>
          <p:cNvSpPr/>
          <p:nvPr/>
        </p:nvSpPr>
        <p:spPr>
          <a:xfrm>
            <a:off x="6163056" y="1755648"/>
            <a:ext cx="2761488" cy="64008"/>
          </a:xfrm>
          <a:prstGeom prst="rect">
            <a:avLst/>
          </a:prstGeom>
          <a:solidFill>
            <a:srgbClr val="B93720"/>
          </a:solidFill>
          <a:ln w="12700">
            <a:solidFill>
              <a:srgbClr val="B93720"/>
            </a:solidFill>
            <a:prstDash val="solid"/>
          </a:ln>
        </p:spPr>
      </p:sp>
      <p:sp>
        <p:nvSpPr>
          <p:cNvPr id="20" name="Text 18"/>
          <p:cNvSpPr/>
          <p:nvPr/>
        </p:nvSpPr>
        <p:spPr>
          <a:xfrm>
            <a:off x="6327648" y="1938528"/>
            <a:ext cx="2450592" cy="658368"/>
          </a:xfrm>
          <a:prstGeom prst="rect">
            <a:avLst/>
          </a:prstGeom>
          <a:noFill/>
          <a:ln/>
        </p:spPr>
        <p:txBody>
          <a:bodyPr wrap="square" lIns="0" tIns="0" rIns="0" bIns="0" rtlCol="0" anchor="ctr"/>
          <a:lstStyle/>
          <a:p>
            <a:pPr marL="0" indent="0">
              <a:lnSpc>
                <a:spcPct val="128000"/>
              </a:lnSpc>
              <a:buNone/>
            </a:pPr>
            <a:r>
              <a:rPr lang="en-US" sz="1350" b="1" dirty="0" err="1">
                <a:solidFill>
                  <a:srgbClr val="1A1A1A"/>
                </a:solidFill>
                <a:latin typeface="Georgia" pitchFamily="34" charset="0"/>
                <a:ea typeface="Georgia" pitchFamily="34" charset="-122"/>
                <a:cs typeface="Georgia" pitchFamily="34" charset="-120"/>
              </a:rPr>
              <a:t>Atma</a:t>
            </a:r>
            <a:r>
              <a:rPr lang="en-US" sz="1350" b="1" dirty="0">
                <a:solidFill>
                  <a:srgbClr val="1A1A1A"/>
                </a:solidFill>
                <a:latin typeface="Georgia" pitchFamily="34" charset="0"/>
                <a:ea typeface="Georgia" pitchFamily="34" charset="-122"/>
                <a:cs typeface="Georgia" pitchFamily="34" charset="-120"/>
              </a:rPr>
              <a:t> </a:t>
            </a:r>
            <a:r>
              <a:rPr lang="en-US" sz="1350" b="1" dirty="0" err="1">
                <a:solidFill>
                  <a:srgbClr val="1A1A1A"/>
                </a:solidFill>
                <a:latin typeface="Georgia" pitchFamily="34" charset="0"/>
                <a:ea typeface="Georgia" pitchFamily="34" charset="-122"/>
                <a:cs typeface="Georgia" pitchFamily="34" charset="-120"/>
              </a:rPr>
              <a:t>neya</a:t>
            </a:r>
            <a:r>
              <a:rPr lang="en-US" sz="1350" b="1" dirty="0">
                <a:solidFill>
                  <a:srgbClr val="1A1A1A"/>
                </a:solidFill>
                <a:latin typeface="Georgia" pitchFamily="34" charset="0"/>
                <a:ea typeface="Georgia" pitchFamily="34" charset="-122"/>
                <a:cs typeface="Georgia" pitchFamily="34" charset="-120"/>
              </a:rPr>
              <a:t> Orumaipadu</a:t>
            </a:r>
            <a:endParaRPr lang="en-US" sz="1350" dirty="0"/>
          </a:p>
        </p:txBody>
      </p:sp>
      <p:sp>
        <p:nvSpPr>
          <p:cNvPr id="21" name="Text 19"/>
          <p:cNvSpPr/>
          <p:nvPr/>
        </p:nvSpPr>
        <p:spPr>
          <a:xfrm>
            <a:off x="6327648" y="2633472"/>
            <a:ext cx="2450592" cy="228600"/>
          </a:xfrm>
          <a:prstGeom prst="rect">
            <a:avLst/>
          </a:prstGeom>
          <a:noFill/>
          <a:ln/>
        </p:spPr>
        <p:txBody>
          <a:bodyPr wrap="square" lIns="0" tIns="0" rIns="0" bIns="0" rtlCol="0" anchor="ctr"/>
          <a:lstStyle/>
          <a:p>
            <a:pPr marL="0" indent="0">
              <a:buNone/>
            </a:pPr>
            <a:r>
              <a:rPr lang="en-US" sz="750" b="1" kern="0" spc="150" dirty="0">
                <a:solidFill>
                  <a:srgbClr val="B93720"/>
                </a:solidFill>
                <a:latin typeface="Calibri" pitchFamily="34" charset="0"/>
                <a:ea typeface="Calibri" pitchFamily="34" charset="-122"/>
                <a:cs typeface="Calibri" pitchFamily="34" charset="-120"/>
              </a:rPr>
              <a:t>UNIVERSAL SOUL ONENESS</a:t>
            </a:r>
            <a:endParaRPr lang="en-US" sz="750" dirty="0"/>
          </a:p>
        </p:txBody>
      </p:sp>
      <p:sp>
        <p:nvSpPr>
          <p:cNvPr id="22" name="Shape 20"/>
          <p:cNvSpPr/>
          <p:nvPr/>
        </p:nvSpPr>
        <p:spPr>
          <a:xfrm>
            <a:off x="6327648" y="2907792"/>
            <a:ext cx="2331720" cy="18288"/>
          </a:xfrm>
          <a:prstGeom prst="rect">
            <a:avLst/>
          </a:prstGeom>
          <a:solidFill>
            <a:srgbClr val="E0D8B0"/>
          </a:solidFill>
          <a:ln w="12700">
            <a:solidFill>
              <a:srgbClr val="E0D8B0"/>
            </a:solidFill>
            <a:prstDash val="solid"/>
          </a:ln>
        </p:spPr>
      </p:sp>
      <p:sp>
        <p:nvSpPr>
          <p:cNvPr id="23" name="Text 21"/>
          <p:cNvSpPr/>
          <p:nvPr/>
        </p:nvSpPr>
        <p:spPr>
          <a:xfrm>
            <a:off x="6318504" y="2668290"/>
            <a:ext cx="2450592" cy="1691640"/>
          </a:xfrm>
          <a:prstGeom prst="rect">
            <a:avLst/>
          </a:prstGeom>
          <a:noFill/>
          <a:ln/>
        </p:spPr>
        <p:txBody>
          <a:bodyPr wrap="square" lIns="0" tIns="0" rIns="0" bIns="0" rtlCol="0" anchor="ctr"/>
          <a:lstStyle/>
          <a:p>
            <a:pPr marL="0" indent="0">
              <a:lnSpc>
                <a:spcPct val="150000"/>
              </a:lnSpc>
              <a:buNone/>
            </a:pPr>
            <a:r>
              <a:rPr lang="en-US" sz="1100" i="1" dirty="0" err="1">
                <a:latin typeface="Calibri" pitchFamily="34" charset="0"/>
                <a:ea typeface="Calibri" pitchFamily="34" charset="-122"/>
                <a:cs typeface="Calibri" pitchFamily="34" charset="-120"/>
              </a:rPr>
              <a:t>Atma</a:t>
            </a:r>
            <a:r>
              <a:rPr lang="en-US" sz="1100" dirty="0">
                <a:latin typeface="Calibri" pitchFamily="34" charset="0"/>
                <a:ea typeface="Calibri" pitchFamily="34" charset="-122"/>
                <a:cs typeface="Calibri" pitchFamily="34" charset="-120"/>
              </a:rPr>
              <a:t> (soul) </a:t>
            </a:r>
            <a:r>
              <a:rPr lang="en-US" sz="1100" i="1" dirty="0" err="1">
                <a:latin typeface="Calibri" pitchFamily="34" charset="0"/>
                <a:ea typeface="Calibri" pitchFamily="34" charset="-122"/>
                <a:cs typeface="Calibri" pitchFamily="34" charset="-120"/>
              </a:rPr>
              <a:t>Orumai</a:t>
            </a:r>
            <a:r>
              <a:rPr lang="en-US" sz="1100" dirty="0">
                <a:latin typeface="Calibri" pitchFamily="34" charset="0"/>
                <a:ea typeface="Calibri" pitchFamily="34" charset="-122"/>
                <a:cs typeface="Calibri" pitchFamily="34" charset="-120"/>
              </a:rPr>
              <a:t> (Unity) The interconnectedness of all Life. Hurting one being hurts you, helping one other helps you.</a:t>
            </a:r>
            <a:endParaRPr lang="en-US" sz="1100" dirty="0"/>
          </a:p>
        </p:txBody>
      </p:sp>
      <p:sp>
        <p:nvSpPr>
          <p:cNvPr id="24" name="Text 22"/>
          <p:cNvSpPr/>
          <p:nvPr/>
        </p:nvSpPr>
        <p:spPr>
          <a:xfrm>
            <a:off x="0" y="4892040"/>
            <a:ext cx="9144000" cy="182880"/>
          </a:xfrm>
          <a:prstGeom prst="rect">
            <a:avLst/>
          </a:prstGeom>
          <a:noFill/>
          <a:ln/>
        </p:spPr>
        <p:txBody>
          <a:bodyPr wrap="square" lIns="0" tIns="0" rIns="0" bIns="0" rtlCol="0" anchor="ctr"/>
          <a:lstStyle/>
          <a:p>
            <a:pPr marL="0" indent="0" algn="ctr">
              <a:buNone/>
            </a:pPr>
            <a:r>
              <a:rPr lang="en-US" sz="750" dirty="0">
                <a:solidFill>
                  <a:srgbClr val="AAAAAA"/>
                </a:solidFill>
                <a:latin typeface="Calibri" pitchFamily="34" charset="0"/>
                <a:ea typeface="Calibri" pitchFamily="34" charset="-122"/>
                <a:cs typeface="Calibri" pitchFamily="34" charset="-120"/>
              </a:rPr>
              <a:t>sanmarkkamlife.org</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BEE"/>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B93720"/>
                </a:solidFill>
                <a:latin typeface="Calibri" pitchFamily="34" charset="0"/>
                <a:ea typeface="Calibri" pitchFamily="34" charset="-122"/>
                <a:cs typeface="Calibri" pitchFamily="34" charset="-120"/>
              </a:rPr>
              <a:t>THE CENTRAL REALITY</a:t>
            </a:r>
            <a:endParaRPr lang="en-US" sz="850" dirty="0"/>
          </a:p>
        </p:txBody>
      </p:sp>
      <p:sp>
        <p:nvSpPr>
          <p:cNvPr id="4" name="Text 2"/>
          <p:cNvSpPr/>
          <p:nvPr/>
        </p:nvSpPr>
        <p:spPr>
          <a:xfrm>
            <a:off x="548640" y="566928"/>
            <a:ext cx="8229600" cy="685800"/>
          </a:xfrm>
          <a:prstGeom prst="rect">
            <a:avLst/>
          </a:prstGeom>
          <a:noFill/>
          <a:ln/>
        </p:spPr>
        <p:txBody>
          <a:bodyPr wrap="square" lIns="0" tIns="0" rIns="0" bIns="0" rtlCol="0" anchor="ctr"/>
          <a:lstStyle/>
          <a:p>
            <a:pPr marL="0" indent="0">
              <a:buNone/>
            </a:pPr>
            <a:r>
              <a:rPr lang="en-US" sz="3800" b="1" i="1" dirty="0" err="1">
                <a:solidFill>
                  <a:srgbClr val="1A1A1A"/>
                </a:solidFill>
                <a:latin typeface="Georgia" pitchFamily="34" charset="0"/>
                <a:ea typeface="Georgia" pitchFamily="34" charset="-122"/>
                <a:cs typeface="Georgia" pitchFamily="34" charset="-120"/>
              </a:rPr>
              <a:t>Arut</a:t>
            </a:r>
            <a:r>
              <a:rPr lang="en-US" sz="3800" b="1" i="1" dirty="0">
                <a:solidFill>
                  <a:srgbClr val="1A1A1A"/>
                </a:solidFill>
                <a:latin typeface="Georgia" pitchFamily="34" charset="0"/>
                <a:ea typeface="Georgia" pitchFamily="34" charset="-122"/>
                <a:cs typeface="Georgia" pitchFamily="34" charset="-120"/>
              </a:rPr>
              <a:t> </a:t>
            </a:r>
            <a:r>
              <a:rPr lang="en-US" sz="3800" b="1" i="1" dirty="0" err="1">
                <a:solidFill>
                  <a:srgbClr val="1A1A1A"/>
                </a:solidFill>
                <a:latin typeface="Georgia" pitchFamily="34" charset="0"/>
                <a:ea typeface="Georgia" pitchFamily="34" charset="-122"/>
                <a:cs typeface="Georgia" pitchFamily="34" charset="-120"/>
              </a:rPr>
              <a:t>Perum</a:t>
            </a:r>
            <a:r>
              <a:rPr lang="en-US" sz="3800" b="1" i="1" dirty="0">
                <a:solidFill>
                  <a:srgbClr val="1A1A1A"/>
                </a:solidFill>
                <a:latin typeface="Georgia" pitchFamily="34" charset="0"/>
                <a:ea typeface="Georgia" pitchFamily="34" charset="-122"/>
                <a:cs typeface="Georgia" pitchFamily="34" charset="-120"/>
              </a:rPr>
              <a:t> Jothi</a:t>
            </a:r>
            <a:endParaRPr lang="en-US" sz="3800" dirty="0"/>
          </a:p>
        </p:txBody>
      </p:sp>
      <p:sp>
        <p:nvSpPr>
          <p:cNvPr id="5" name="Text 3"/>
          <p:cNvSpPr/>
          <p:nvPr/>
        </p:nvSpPr>
        <p:spPr>
          <a:xfrm>
            <a:off x="548640" y="1207008"/>
            <a:ext cx="7315200" cy="347472"/>
          </a:xfrm>
          <a:prstGeom prst="rect">
            <a:avLst/>
          </a:prstGeom>
          <a:noFill/>
          <a:ln/>
        </p:spPr>
        <p:txBody>
          <a:bodyPr wrap="square" lIns="0" tIns="0" rIns="0" bIns="0" rtlCol="0" anchor="ctr"/>
          <a:lstStyle/>
          <a:p>
            <a:pPr marL="0" indent="0">
              <a:buNone/>
            </a:pPr>
            <a:r>
              <a:rPr lang="en-US" sz="1500" dirty="0">
                <a:solidFill>
                  <a:srgbClr val="B93720"/>
                </a:solidFill>
                <a:latin typeface="Calibri" pitchFamily="34" charset="0"/>
                <a:ea typeface="Calibri" pitchFamily="34" charset="-122"/>
                <a:cs typeface="Calibri" pitchFamily="34" charset="-120"/>
              </a:rPr>
              <a:t>The Vast Grace Light</a:t>
            </a:r>
            <a:endParaRPr lang="en-US" sz="1500" dirty="0"/>
          </a:p>
        </p:txBody>
      </p:sp>
      <p:sp>
        <p:nvSpPr>
          <p:cNvPr id="6" name="Shape 4"/>
          <p:cNvSpPr/>
          <p:nvPr/>
        </p:nvSpPr>
        <p:spPr>
          <a:xfrm>
            <a:off x="548640" y="1645919"/>
            <a:ext cx="4797083" cy="45719"/>
          </a:xfrm>
          <a:prstGeom prst="rect">
            <a:avLst/>
          </a:prstGeom>
          <a:solidFill>
            <a:srgbClr val="E0D8B0"/>
          </a:solidFill>
          <a:ln w="12700">
            <a:solidFill>
              <a:srgbClr val="E0D8B0"/>
            </a:solidFill>
            <a:prstDash val="solid"/>
          </a:ln>
        </p:spPr>
      </p:sp>
      <p:sp>
        <p:nvSpPr>
          <p:cNvPr id="7" name="Shape 5"/>
          <p:cNvSpPr/>
          <p:nvPr/>
        </p:nvSpPr>
        <p:spPr>
          <a:xfrm>
            <a:off x="548640" y="1901952"/>
            <a:ext cx="128016" cy="128016"/>
          </a:xfrm>
          <a:prstGeom prst="ellipse">
            <a:avLst/>
          </a:prstGeom>
          <a:solidFill>
            <a:srgbClr val="F5C125"/>
          </a:solidFill>
          <a:ln w="12700">
            <a:solidFill>
              <a:srgbClr val="F5C125"/>
            </a:solidFill>
            <a:prstDash val="solid"/>
          </a:ln>
        </p:spPr>
      </p:sp>
      <p:sp>
        <p:nvSpPr>
          <p:cNvPr id="8" name="Text 6"/>
          <p:cNvSpPr/>
          <p:nvPr/>
        </p:nvSpPr>
        <p:spPr>
          <a:xfrm>
            <a:off x="822960" y="1810512"/>
            <a:ext cx="7863840" cy="320040"/>
          </a:xfrm>
          <a:prstGeom prst="rect">
            <a:avLst/>
          </a:prstGeom>
          <a:noFill/>
          <a:ln/>
        </p:spPr>
        <p:txBody>
          <a:bodyPr wrap="square" lIns="0" tIns="0" rIns="0" bIns="0" rtlCol="0" anchor="ctr"/>
          <a:lstStyle/>
          <a:p>
            <a:pPr marL="0" indent="0">
              <a:buNone/>
            </a:pPr>
            <a:r>
              <a:rPr lang="en-US" sz="1300" b="1" dirty="0">
                <a:solidFill>
                  <a:srgbClr val="1A1A1A"/>
                </a:solidFill>
                <a:latin typeface="Calibri" pitchFamily="34" charset="0"/>
                <a:ea typeface="Calibri" pitchFamily="34" charset="-122"/>
                <a:cs typeface="Calibri" pitchFamily="34" charset="-120"/>
              </a:rPr>
              <a:t>The Supreme Compassionate Entity</a:t>
            </a:r>
            <a:endParaRPr lang="en-US" sz="1300" dirty="0"/>
          </a:p>
        </p:txBody>
      </p:sp>
      <p:sp>
        <p:nvSpPr>
          <p:cNvPr id="9" name="Text 7"/>
          <p:cNvSpPr/>
          <p:nvPr/>
        </p:nvSpPr>
        <p:spPr>
          <a:xfrm>
            <a:off x="822960" y="2157984"/>
            <a:ext cx="4572000" cy="594360"/>
          </a:xfrm>
          <a:prstGeom prst="rect">
            <a:avLst/>
          </a:prstGeom>
          <a:noFill/>
          <a:ln/>
        </p:spPr>
        <p:txBody>
          <a:bodyPr wrap="square" lIns="0" tIns="0" rIns="0" bIns="0" rtlCol="0" anchor="ctr"/>
          <a:lstStyle/>
          <a:p>
            <a:pPr marL="0" indent="0">
              <a:lnSpc>
                <a:spcPct val="145000"/>
              </a:lnSpc>
              <a:buNone/>
            </a:pPr>
            <a:r>
              <a:rPr lang="en-US" sz="1200" dirty="0">
                <a:solidFill>
                  <a:srgbClr val="555555"/>
                </a:solidFill>
                <a:latin typeface="Calibri" pitchFamily="34" charset="0"/>
                <a:ea typeface="Calibri" pitchFamily="34" charset="-122"/>
                <a:cs typeface="Calibri" pitchFamily="34" charset="-120"/>
              </a:rPr>
              <a:t>A living, intelligent, compassionate entity — the causal source of the physical universe — directly accessible within every human being, right now.</a:t>
            </a:r>
            <a:endParaRPr lang="en-US" sz="1200" dirty="0"/>
          </a:p>
        </p:txBody>
      </p:sp>
      <p:sp>
        <p:nvSpPr>
          <p:cNvPr id="10" name="Shape 8"/>
          <p:cNvSpPr/>
          <p:nvPr/>
        </p:nvSpPr>
        <p:spPr>
          <a:xfrm>
            <a:off x="548640" y="2926080"/>
            <a:ext cx="128016" cy="128016"/>
          </a:xfrm>
          <a:prstGeom prst="ellipse">
            <a:avLst/>
          </a:prstGeom>
          <a:solidFill>
            <a:srgbClr val="F5C125"/>
          </a:solidFill>
          <a:ln w="12700">
            <a:solidFill>
              <a:srgbClr val="F5C125"/>
            </a:solidFill>
            <a:prstDash val="solid"/>
          </a:ln>
        </p:spPr>
      </p:sp>
      <p:sp>
        <p:nvSpPr>
          <p:cNvPr id="11" name="Text 9"/>
          <p:cNvSpPr/>
          <p:nvPr/>
        </p:nvSpPr>
        <p:spPr>
          <a:xfrm>
            <a:off x="822960" y="2834640"/>
            <a:ext cx="7863840" cy="320040"/>
          </a:xfrm>
          <a:prstGeom prst="rect">
            <a:avLst/>
          </a:prstGeom>
          <a:noFill/>
          <a:ln/>
        </p:spPr>
        <p:txBody>
          <a:bodyPr wrap="square" lIns="0" tIns="0" rIns="0" bIns="0" rtlCol="0" anchor="ctr"/>
          <a:lstStyle/>
          <a:p>
            <a:pPr marL="0" indent="0">
              <a:buNone/>
            </a:pPr>
            <a:r>
              <a:rPr lang="en-US" sz="1300" b="1" dirty="0">
                <a:solidFill>
                  <a:srgbClr val="1A1A1A"/>
                </a:solidFill>
                <a:latin typeface="Calibri" pitchFamily="34" charset="0"/>
                <a:ea typeface="Calibri" pitchFamily="34" charset="-122"/>
                <a:cs typeface="Calibri" pitchFamily="34" charset="-120"/>
              </a:rPr>
              <a:t>Beneath all matter, there is a field.</a:t>
            </a:r>
            <a:endParaRPr lang="en-US" sz="1300" dirty="0"/>
          </a:p>
        </p:txBody>
      </p:sp>
      <p:sp>
        <p:nvSpPr>
          <p:cNvPr id="12" name="Text 10"/>
          <p:cNvSpPr/>
          <p:nvPr/>
        </p:nvSpPr>
        <p:spPr>
          <a:xfrm>
            <a:off x="822960" y="3182112"/>
            <a:ext cx="4670474" cy="594360"/>
          </a:xfrm>
          <a:prstGeom prst="rect">
            <a:avLst/>
          </a:prstGeom>
          <a:noFill/>
          <a:ln/>
        </p:spPr>
        <p:txBody>
          <a:bodyPr wrap="square" lIns="0" tIns="0" rIns="0" bIns="0" rtlCol="0" anchor="ctr"/>
          <a:lstStyle/>
          <a:p>
            <a:pPr marL="0" indent="0">
              <a:lnSpc>
                <a:spcPct val="145000"/>
              </a:lnSpc>
              <a:buNone/>
            </a:pPr>
            <a:r>
              <a:rPr lang="en-US" sz="1200" dirty="0">
                <a:solidFill>
                  <a:srgbClr val="555555"/>
                </a:solidFill>
                <a:latin typeface="Calibri" pitchFamily="34" charset="0"/>
                <a:ea typeface="Calibri" pitchFamily="34" charset="-122"/>
                <a:cs typeface="Calibri" pitchFamily="34" charset="-120"/>
              </a:rPr>
              <a:t>Modern physics describes an intelligent, interconnected field from which all physical reality emerges. Vallalar named it two centuries before quantum physics gave us the language.</a:t>
            </a:r>
            <a:endParaRPr lang="en-US" sz="1200" dirty="0"/>
          </a:p>
        </p:txBody>
      </p:sp>
      <p:sp>
        <p:nvSpPr>
          <p:cNvPr id="13" name="Shape 11"/>
          <p:cNvSpPr/>
          <p:nvPr/>
        </p:nvSpPr>
        <p:spPr>
          <a:xfrm>
            <a:off x="548640" y="3950208"/>
            <a:ext cx="128016" cy="128016"/>
          </a:xfrm>
          <a:prstGeom prst="ellipse">
            <a:avLst/>
          </a:prstGeom>
          <a:solidFill>
            <a:srgbClr val="F5C125"/>
          </a:solidFill>
          <a:ln w="12700">
            <a:solidFill>
              <a:srgbClr val="F5C125"/>
            </a:solidFill>
            <a:prstDash val="solid"/>
          </a:ln>
        </p:spPr>
      </p:sp>
      <p:sp>
        <p:nvSpPr>
          <p:cNvPr id="14" name="Text 12"/>
          <p:cNvSpPr/>
          <p:nvPr/>
        </p:nvSpPr>
        <p:spPr>
          <a:xfrm>
            <a:off x="822960" y="3858768"/>
            <a:ext cx="7863840" cy="320040"/>
          </a:xfrm>
          <a:prstGeom prst="rect">
            <a:avLst/>
          </a:prstGeom>
          <a:noFill/>
          <a:ln/>
        </p:spPr>
        <p:txBody>
          <a:bodyPr wrap="square" lIns="0" tIns="0" rIns="0" bIns="0" rtlCol="0" anchor="ctr"/>
          <a:lstStyle/>
          <a:p>
            <a:pPr marL="0" indent="0">
              <a:buNone/>
            </a:pPr>
            <a:r>
              <a:rPr lang="en-US" sz="1300" b="1" dirty="0">
                <a:solidFill>
                  <a:srgbClr val="1A1A1A"/>
                </a:solidFill>
                <a:latin typeface="Calibri" pitchFamily="34" charset="0"/>
                <a:ea typeface="Calibri" pitchFamily="34" charset="-122"/>
                <a:cs typeface="Calibri" pitchFamily="34" charset="-120"/>
              </a:rPr>
              <a:t>It responds to compassion.</a:t>
            </a:r>
            <a:endParaRPr lang="en-US" sz="1300" dirty="0"/>
          </a:p>
        </p:txBody>
      </p:sp>
      <p:sp>
        <p:nvSpPr>
          <p:cNvPr id="15" name="Text 13"/>
          <p:cNvSpPr/>
          <p:nvPr/>
        </p:nvSpPr>
        <p:spPr>
          <a:xfrm>
            <a:off x="822960" y="4206240"/>
            <a:ext cx="4424289" cy="594360"/>
          </a:xfrm>
          <a:prstGeom prst="rect">
            <a:avLst/>
          </a:prstGeom>
          <a:noFill/>
          <a:ln/>
        </p:spPr>
        <p:txBody>
          <a:bodyPr wrap="square" lIns="0" tIns="0" rIns="0" bIns="0" rtlCol="0" anchor="ctr"/>
          <a:lstStyle/>
          <a:p>
            <a:pPr marL="0" indent="0">
              <a:lnSpc>
                <a:spcPct val="145000"/>
              </a:lnSpc>
              <a:buNone/>
            </a:pPr>
            <a:r>
              <a:rPr lang="en-US" sz="1200" dirty="0">
                <a:solidFill>
                  <a:srgbClr val="555555"/>
                </a:solidFill>
                <a:latin typeface="Calibri" pitchFamily="34" charset="0"/>
                <a:ea typeface="Calibri" pitchFamily="34" charset="-122"/>
                <a:cs typeface="Calibri" pitchFamily="34" charset="-120"/>
              </a:rPr>
              <a:t>Not to ritual. Not to prayer in any language. To genuine, active compassion toward all living beings. The more you expand it — the more the Light flows through you.</a:t>
            </a:r>
            <a:endParaRPr lang="en-US" sz="1200" dirty="0"/>
          </a:p>
        </p:txBody>
      </p:sp>
      <p:pic>
        <p:nvPicPr>
          <p:cNvPr id="3074" name="Picture 2">
            <a:extLst>
              <a:ext uri="{FF2B5EF4-FFF2-40B4-BE49-F238E27FC236}">
                <a16:creationId xmlns:a16="http://schemas.microsoft.com/office/drawing/2014/main" id="{8FEC01D1-7925-50C5-6173-9C0BF4C978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3210" y="1358433"/>
            <a:ext cx="2332794" cy="34878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B93720"/>
          </a:solidFill>
          <a:ln w="12700">
            <a:solidFill>
              <a:srgbClr val="B93720"/>
            </a:solidFill>
            <a:prstDash val="solid"/>
          </a:ln>
        </p:spPr>
      </p:sp>
      <p:sp>
        <p:nvSpPr>
          <p:cNvPr id="3" name="Text 1"/>
          <p:cNvSpPr/>
          <p:nvPr/>
        </p:nvSpPr>
        <p:spPr>
          <a:xfrm>
            <a:off x="548640" y="164592"/>
            <a:ext cx="8229600" cy="201168"/>
          </a:xfrm>
          <a:prstGeom prst="rect">
            <a:avLst/>
          </a:prstGeom>
          <a:noFill/>
          <a:ln/>
        </p:spPr>
        <p:txBody>
          <a:bodyPr wrap="square" lIns="0" tIns="0" rIns="0" bIns="0" rtlCol="0" anchor="ctr"/>
          <a:lstStyle/>
          <a:p>
            <a:pPr marL="0" indent="0">
              <a:buNone/>
            </a:pPr>
            <a:r>
              <a:rPr lang="en-US" sz="850" b="1" kern="0" spc="500" dirty="0">
                <a:solidFill>
                  <a:srgbClr val="B93720"/>
                </a:solidFill>
                <a:latin typeface="Calibri" pitchFamily="34" charset="0"/>
              </a:rPr>
              <a:t>1865  ·  VADALUR  ·  THE ORGANIZATION HE FOUNDED</a:t>
            </a:r>
          </a:p>
        </p:txBody>
      </p:sp>
      <p:sp>
        <p:nvSpPr>
          <p:cNvPr id="4" name="Text 2"/>
          <p:cNvSpPr/>
          <p:nvPr/>
        </p:nvSpPr>
        <p:spPr>
          <a:xfrm>
            <a:off x="548640" y="402336"/>
            <a:ext cx="8229600" cy="548640"/>
          </a:xfrm>
          <a:prstGeom prst="rect">
            <a:avLst/>
          </a:prstGeom>
          <a:noFill/>
          <a:ln/>
        </p:spPr>
        <p:txBody>
          <a:bodyPr wrap="square" lIns="0" tIns="0" rIns="0" bIns="0" rtlCol="0" anchor="ctr"/>
          <a:lstStyle/>
          <a:p>
            <a:pPr marL="0" indent="0">
              <a:lnSpc>
                <a:spcPct val="115000"/>
              </a:lnSpc>
              <a:buNone/>
            </a:pPr>
            <a:r>
              <a:rPr lang="en-US" sz="2200" b="1" dirty="0">
                <a:solidFill>
                  <a:srgbClr val="1A1A1A"/>
                </a:solidFill>
                <a:latin typeface="Georgia" pitchFamily="34" charset="0"/>
              </a:rPr>
              <a:t>Samarasa Suddha Sanmarkkam Satya Sangam</a:t>
            </a:r>
          </a:p>
        </p:txBody>
      </p:sp>
      <p:sp>
        <p:nvSpPr>
          <p:cNvPr id="5" name="Text 3"/>
          <p:cNvSpPr/>
          <p:nvPr/>
        </p:nvSpPr>
        <p:spPr>
          <a:xfrm>
            <a:off x="548640" y="987840"/>
            <a:ext cx="8229600" cy="292608"/>
          </a:xfrm>
          <a:prstGeom prst="rect">
            <a:avLst/>
          </a:prstGeom>
          <a:noFill/>
          <a:ln/>
        </p:spPr>
        <p:txBody>
          <a:bodyPr wrap="square" lIns="0" tIns="0" rIns="0" bIns="0" rtlCol="0" anchor="ctr"/>
          <a:lstStyle/>
          <a:p>
            <a:pPr marL="0" indent="0">
              <a:lnSpc>
                <a:spcPct val="145000"/>
              </a:lnSpc>
              <a:buNone/>
            </a:pPr>
            <a:r>
              <a:rPr lang="en-US" sz="1200" dirty="0">
                <a:latin typeface="Calibri" pitchFamily="34" charset="0"/>
              </a:rPr>
              <a:t>An organization open to every soul. No caste. No religion required. No intermediary between the individual and the Divine.</a:t>
            </a:r>
          </a:p>
        </p:txBody>
      </p:sp>
      <p:sp>
        <p:nvSpPr>
          <p:cNvPr id="6" name="Shape 1"/>
          <p:cNvSpPr/>
          <p:nvPr/>
        </p:nvSpPr>
        <p:spPr>
          <a:xfrm>
            <a:off x="548640" y="1371600"/>
            <a:ext cx="3840480" cy="731520"/>
          </a:xfrm>
          <a:prstGeom prst="rect">
            <a:avLst/>
          </a:prstGeom>
          <a:solidFill>
            <a:srgbClr val="F5F0D8"/>
          </a:solidFill>
          <a:ln w="12700">
            <a:solidFill>
              <a:srgbClr val="E0D8B0"/>
            </a:solidFill>
            <a:prstDash val="solid"/>
          </a:ln>
        </p:spPr>
      </p:sp>
      <p:sp>
        <p:nvSpPr>
          <p:cNvPr id="7" name="Text 4a"/>
          <p:cNvSpPr/>
          <p:nvPr/>
        </p:nvSpPr>
        <p:spPr>
          <a:xfrm>
            <a:off x="731520" y="1426560"/>
            <a:ext cx="3474720" cy="621360"/>
          </a:xfrm>
          <a:prstGeom prst="rect">
            <a:avLst/>
          </a:prstGeom>
          <a:noFill/>
          <a:ln/>
        </p:spPr>
        <p:txBody>
          <a:bodyPr wrap="square" lIns="0" tIns="0" rIns="0" bIns="0" rtlCol="0" anchor="t"/>
          <a:lstStyle/>
          <a:p>
            <a:pPr marL="0" indent="0">
              <a:buNone/>
            </a:pPr>
            <a:r>
              <a:rPr lang="en-US" sz="1100" b="1" dirty="0">
                <a:solidFill>
                  <a:srgbClr val="B93720"/>
                </a:solidFill>
                <a:latin typeface="Georgia" pitchFamily="34" charset="0"/>
              </a:rPr>
              <a:t>Samarasa</a:t>
            </a:r>
          </a:p>
          <a:p>
            <a:pPr marL="0" indent="0">
              <a:spcBef>
                <a:spcPts val="200"/>
              </a:spcBef>
              <a:buNone/>
            </a:pPr>
            <a:r>
              <a:rPr lang="en-US" sz="1200" dirty="0">
                <a:latin typeface="Calibri" pitchFamily="34" charset="0"/>
              </a:rPr>
              <a:t>Equal harmony. All genuine paths share one truth. No tradition holds a monopoly on the Divine.</a:t>
            </a:r>
          </a:p>
        </p:txBody>
      </p:sp>
      <p:sp>
        <p:nvSpPr>
          <p:cNvPr id="8" name="Shape 2"/>
          <p:cNvSpPr/>
          <p:nvPr/>
        </p:nvSpPr>
        <p:spPr>
          <a:xfrm>
            <a:off x="4755120" y="1371600"/>
            <a:ext cx="3840480" cy="731520"/>
          </a:xfrm>
          <a:prstGeom prst="rect">
            <a:avLst/>
          </a:prstGeom>
          <a:solidFill>
            <a:srgbClr val="F5F0D8"/>
          </a:solidFill>
          <a:ln w="12700">
            <a:solidFill>
              <a:srgbClr val="E0D8B0"/>
            </a:solidFill>
            <a:prstDash val="solid"/>
          </a:ln>
        </p:spPr>
      </p:sp>
      <p:sp>
        <p:nvSpPr>
          <p:cNvPr id="9" name="Text 4b"/>
          <p:cNvSpPr/>
          <p:nvPr/>
        </p:nvSpPr>
        <p:spPr>
          <a:xfrm>
            <a:off x="4938000" y="1426560"/>
            <a:ext cx="3474720" cy="621360"/>
          </a:xfrm>
          <a:prstGeom prst="rect">
            <a:avLst/>
          </a:prstGeom>
          <a:noFill/>
          <a:ln/>
        </p:spPr>
        <p:txBody>
          <a:bodyPr wrap="square" lIns="0" tIns="0" rIns="0" bIns="0" rtlCol="0" anchor="t"/>
          <a:lstStyle/>
          <a:p>
            <a:pPr marL="0" indent="0">
              <a:buNone/>
            </a:pPr>
            <a:r>
              <a:rPr lang="en-US" sz="1100" b="1" dirty="0">
                <a:solidFill>
                  <a:srgbClr val="B93720"/>
                </a:solidFill>
                <a:latin typeface="Georgia" pitchFamily="34" charset="0"/>
              </a:rPr>
              <a:t>Suddha</a:t>
            </a:r>
          </a:p>
          <a:p>
            <a:pPr marL="0" indent="0">
              <a:spcBef>
                <a:spcPts val="200"/>
              </a:spcBef>
              <a:buNone/>
            </a:pPr>
            <a:r>
              <a:rPr lang="en-US" sz="1200" dirty="0">
                <a:latin typeface="Calibri" pitchFamily="34" charset="0"/>
              </a:rPr>
              <a:t>Pure. A path free from ritual, superstition, caste, and hierarchy.</a:t>
            </a:r>
          </a:p>
        </p:txBody>
      </p:sp>
      <p:sp>
        <p:nvSpPr>
          <p:cNvPr id="10" name="Shape 5"/>
          <p:cNvSpPr/>
          <p:nvPr/>
        </p:nvSpPr>
        <p:spPr>
          <a:xfrm>
            <a:off x="548640" y="2176560"/>
            <a:ext cx="3840480" cy="863820"/>
          </a:xfrm>
          <a:prstGeom prst="rect">
            <a:avLst/>
          </a:prstGeom>
          <a:solidFill>
            <a:srgbClr val="F5F0D8"/>
          </a:solidFill>
          <a:ln w="12700">
            <a:solidFill>
              <a:srgbClr val="E0D8B0"/>
            </a:solidFill>
            <a:prstDash val="solid"/>
          </a:ln>
        </p:spPr>
      </p:sp>
      <p:sp>
        <p:nvSpPr>
          <p:cNvPr id="11" name="Text 4c"/>
          <p:cNvSpPr/>
          <p:nvPr/>
        </p:nvSpPr>
        <p:spPr>
          <a:xfrm>
            <a:off x="731520" y="2231520"/>
            <a:ext cx="3474720" cy="621360"/>
          </a:xfrm>
          <a:prstGeom prst="rect">
            <a:avLst/>
          </a:prstGeom>
          <a:noFill/>
          <a:ln/>
        </p:spPr>
        <p:txBody>
          <a:bodyPr wrap="square" lIns="0" tIns="0" rIns="0" bIns="0" rtlCol="0" anchor="t"/>
          <a:lstStyle/>
          <a:p>
            <a:pPr marL="0" indent="0">
              <a:buNone/>
            </a:pPr>
            <a:r>
              <a:rPr lang="en-US" sz="1100" b="1" dirty="0">
                <a:solidFill>
                  <a:srgbClr val="B93720"/>
                </a:solidFill>
                <a:latin typeface="Georgia" pitchFamily="34" charset="0"/>
              </a:rPr>
              <a:t>San-</a:t>
            </a:r>
            <a:r>
              <a:rPr lang="en-US" sz="1100" b="1" dirty="0" err="1">
                <a:solidFill>
                  <a:srgbClr val="B93720"/>
                </a:solidFill>
                <a:latin typeface="Georgia" pitchFamily="34" charset="0"/>
              </a:rPr>
              <a:t>markkam</a:t>
            </a:r>
            <a:endParaRPr lang="en-US" sz="1100" b="1" dirty="0">
              <a:solidFill>
                <a:srgbClr val="B93720"/>
              </a:solidFill>
              <a:latin typeface="Georgia" pitchFamily="34" charset="0"/>
            </a:endParaRPr>
          </a:p>
          <a:p>
            <a:pPr marL="0" indent="0">
              <a:spcBef>
                <a:spcPts val="200"/>
              </a:spcBef>
              <a:buNone/>
            </a:pPr>
            <a:r>
              <a:rPr lang="en-US" sz="1200" dirty="0">
                <a:latin typeface="Calibri" pitchFamily="34" charset="0"/>
              </a:rPr>
              <a:t>The good path. San (goodness) + markkam (the way). The path of genuine compassion toward all life.</a:t>
            </a:r>
          </a:p>
        </p:txBody>
      </p:sp>
      <p:sp>
        <p:nvSpPr>
          <p:cNvPr id="12" name="Shape 6"/>
          <p:cNvSpPr/>
          <p:nvPr/>
        </p:nvSpPr>
        <p:spPr>
          <a:xfrm>
            <a:off x="4755120" y="2176559"/>
            <a:ext cx="3840480" cy="863821"/>
          </a:xfrm>
          <a:prstGeom prst="rect">
            <a:avLst/>
          </a:prstGeom>
          <a:solidFill>
            <a:srgbClr val="F5F0D8"/>
          </a:solidFill>
          <a:ln w="12700">
            <a:solidFill>
              <a:srgbClr val="E0D8B0"/>
            </a:solidFill>
            <a:prstDash val="solid"/>
          </a:ln>
        </p:spPr>
      </p:sp>
      <p:sp>
        <p:nvSpPr>
          <p:cNvPr id="13" name="Text 4d"/>
          <p:cNvSpPr/>
          <p:nvPr/>
        </p:nvSpPr>
        <p:spPr>
          <a:xfrm>
            <a:off x="4938000" y="2231520"/>
            <a:ext cx="3474720" cy="621360"/>
          </a:xfrm>
          <a:prstGeom prst="rect">
            <a:avLst/>
          </a:prstGeom>
          <a:noFill/>
          <a:ln/>
        </p:spPr>
        <p:txBody>
          <a:bodyPr wrap="square" lIns="0" tIns="0" rIns="0" bIns="0" rtlCol="0" anchor="t"/>
          <a:lstStyle/>
          <a:p>
            <a:pPr marL="0" indent="0">
              <a:buNone/>
            </a:pPr>
            <a:r>
              <a:rPr lang="en-US" sz="1100" b="1" dirty="0">
                <a:solidFill>
                  <a:srgbClr val="B93720"/>
                </a:solidFill>
                <a:latin typeface="Georgia" pitchFamily="34" charset="0"/>
              </a:rPr>
              <a:t>Satya Sangam</a:t>
            </a:r>
          </a:p>
          <a:p>
            <a:pPr marL="0" indent="0">
              <a:spcBef>
                <a:spcPts val="200"/>
              </a:spcBef>
              <a:buNone/>
            </a:pPr>
            <a:r>
              <a:rPr lang="en-US" sz="1200" dirty="0">
                <a:latin typeface="Calibri" pitchFamily="34" charset="0"/>
              </a:rPr>
              <a:t>Association of Truth. A community of equals -  not followers of a guru, no central figure, but seekers walking together.</a:t>
            </a:r>
          </a:p>
        </p:txBody>
      </p:sp>
      <p:sp>
        <p:nvSpPr>
          <p:cNvPr id="14" name="Text 5"/>
          <p:cNvSpPr/>
          <p:nvPr/>
        </p:nvSpPr>
        <p:spPr>
          <a:xfrm>
            <a:off x="548640" y="3154968"/>
            <a:ext cx="8229600" cy="1828800"/>
          </a:xfrm>
          <a:prstGeom prst="rect">
            <a:avLst/>
          </a:prstGeom>
          <a:noFill/>
          <a:ln/>
        </p:spPr>
        <p:txBody>
          <a:bodyPr wrap="square" lIns="0" tIns="0" rIns="0" bIns="0" rtlCol="0" anchor="t"/>
          <a:lstStyle/>
          <a:p>
            <a:pPr marL="0" indent="0">
              <a:lnSpc>
                <a:spcPct val="155000"/>
              </a:lnSpc>
              <a:buNone/>
            </a:pPr>
            <a:r>
              <a:rPr lang="en-US" sz="1100" b="1" dirty="0">
                <a:solidFill>
                  <a:srgbClr val="1A1A1A"/>
                </a:solidFill>
                <a:latin typeface="Calibri" pitchFamily="34" charset="0"/>
              </a:rPr>
              <a:t>Why he founded it.</a:t>
            </a:r>
          </a:p>
          <a:p>
            <a:pPr marL="0" indent="0">
              <a:spcBef>
                <a:spcPts val="300"/>
              </a:spcBef>
              <a:buNone/>
            </a:pPr>
            <a:r>
              <a:rPr lang="en-US" sz="1400" dirty="0">
                <a:latin typeface="Calibri" pitchFamily="34" charset="0"/>
              </a:rPr>
              <a:t>In a society rigidly divided by caste, Vallalar created an organization that admitted all souls,  regardless of religion, birth, wealth, or background. He established it to demonstrate that liberation from suffering, aging, and death was not the privilege of a chosen few. All souls are part of </a:t>
            </a:r>
            <a:r>
              <a:rPr lang="en-US" sz="1400" i="1" dirty="0" err="1">
                <a:latin typeface="Calibri" pitchFamily="34" charset="0"/>
              </a:rPr>
              <a:t>Arut</a:t>
            </a:r>
            <a:r>
              <a:rPr lang="en-US" sz="1400" i="1" dirty="0">
                <a:latin typeface="Calibri" pitchFamily="34" charset="0"/>
              </a:rPr>
              <a:t> </a:t>
            </a:r>
            <a:r>
              <a:rPr lang="en-US" sz="1400" i="1" dirty="0" err="1">
                <a:latin typeface="Calibri" pitchFamily="34" charset="0"/>
              </a:rPr>
              <a:t>Perum</a:t>
            </a:r>
            <a:r>
              <a:rPr lang="en-US" sz="1400" i="1" dirty="0">
                <a:latin typeface="Calibri" pitchFamily="34" charset="0"/>
              </a:rPr>
              <a:t> Jothi</a:t>
            </a:r>
            <a:r>
              <a:rPr lang="en-US" sz="1400" dirty="0">
                <a:latin typeface="Calibri" pitchFamily="34" charset="0"/>
              </a:rPr>
              <a:t> without discrimination.</a:t>
            </a:r>
          </a:p>
        </p:txBody>
      </p:sp>
      <p:sp>
        <p:nvSpPr>
          <p:cNvPr id="15" name="Text 6"/>
          <p:cNvSpPr/>
          <p:nvPr/>
        </p:nvSpPr>
        <p:spPr>
          <a:xfrm>
            <a:off x="0" y="4892040"/>
            <a:ext cx="9144000" cy="182880"/>
          </a:xfrm>
          <a:prstGeom prst="rect">
            <a:avLst/>
          </a:prstGeom>
          <a:noFill/>
          <a:ln/>
        </p:spPr>
        <p:txBody>
          <a:bodyPr wrap="square" lIns="0" tIns="0" rIns="0" bIns="0" rtlCol="0" anchor="ctr"/>
          <a:lstStyle/>
          <a:p>
            <a:pPr marL="0" indent="0" algn="ctr">
              <a:buNone/>
            </a:pPr>
            <a:r>
              <a:rPr lang="en-US" sz="750" dirty="0">
                <a:solidFill>
                  <a:srgbClr val="AAAAAA"/>
                </a:solidFill>
                <a:latin typeface="Calibri" pitchFamily="34" charset="0"/>
              </a:rPr>
              <a:t>sanmarkkamlife.org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More Phenomena">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164592"/>
            <a:ext cx="8229600" cy="201168"/>
          </a:xfrm>
          <a:prstGeom prst="rect">
            <a:avLst/>
          </a:prstGeom>
          <a:noFill/>
          <a:ln/>
        </p:spPr>
        <p:txBody>
          <a:bodyPr wrap="square" lIns="0" tIns="0" rIns="0" bIns="0" rtlCol="0" anchor="ctr"/>
          <a:lstStyle/>
          <a:p>
            <a:pPr marL="0" indent="0">
              <a:buNone/>
            </a:pPr>
            <a:r>
              <a:rPr lang="en-US" sz="850" b="1" kern="0" spc="500" dirty="0">
                <a:solidFill>
                  <a:srgbClr val="F5C125"/>
                </a:solidFill>
                <a:latin typeface="Calibri" pitchFamily="34" charset="0"/>
              </a:rPr>
              <a:t>MORE UNEXPLAINABLE PHENOMENA</a:t>
            </a:r>
          </a:p>
        </p:txBody>
      </p:sp>
      <p:sp>
        <p:nvSpPr>
          <p:cNvPr id="4" name="Text 2"/>
          <p:cNvSpPr/>
          <p:nvPr/>
        </p:nvSpPr>
        <p:spPr>
          <a:xfrm>
            <a:off x="548640" y="402336"/>
            <a:ext cx="7772400" cy="384048"/>
          </a:xfrm>
          <a:prstGeom prst="rect">
            <a:avLst/>
          </a:prstGeom>
          <a:noFill/>
          <a:ln/>
        </p:spPr>
        <p:txBody>
          <a:bodyPr wrap="square" lIns="0" tIns="0" rIns="0" bIns="0" rtlCol="0" anchor="ctr"/>
          <a:lstStyle/>
          <a:p>
            <a:pPr marL="0" indent="0">
              <a:lnSpc>
                <a:spcPct val="115000"/>
              </a:lnSpc>
              <a:buNone/>
            </a:pPr>
            <a:r>
              <a:rPr lang="en-US" sz="1400" b="1" dirty="0">
                <a:solidFill>
                  <a:srgbClr val="FFFFFF"/>
                </a:solidFill>
                <a:latin typeface="Georgia" pitchFamily="34" charset="0"/>
              </a:rPr>
              <a:t>Four documented incidents. Four different witnesses. </a:t>
            </a:r>
          </a:p>
        </p:txBody>
      </p:sp>
      <p:sp>
        <p:nvSpPr>
          <p:cNvPr id="5" name="Card1bg"/>
          <p:cNvSpPr/>
          <p:nvPr/>
        </p:nvSpPr>
        <p:spPr>
          <a:xfrm>
            <a:off x="548640" y="860000"/>
            <a:ext cx="3931920" cy="1800000"/>
          </a:xfrm>
          <a:prstGeom prst="rect">
            <a:avLst/>
          </a:prstGeom>
          <a:solidFill>
            <a:srgbClr val="1E1C12"/>
          </a:solidFill>
          <a:ln w="6350">
            <a:solidFill>
              <a:srgbClr val="2A2010"/>
            </a:solidFill>
            <a:prstDash val="solid"/>
          </a:ln>
        </p:spPr>
      </p:sp>
      <p:sp>
        <p:nvSpPr>
          <p:cNvPr id="6" name="Card1bar"/>
          <p:cNvSpPr/>
          <p:nvPr/>
        </p:nvSpPr>
        <p:spPr>
          <a:xfrm>
            <a:off x="548640" y="860000"/>
            <a:ext cx="45720" cy="1800000"/>
          </a:xfrm>
          <a:prstGeom prst="rect">
            <a:avLst/>
          </a:prstGeom>
          <a:solidFill>
            <a:srgbClr val="F5C125"/>
          </a:solidFill>
          <a:ln w="12700">
            <a:solidFill>
              <a:srgbClr val="F5C125"/>
            </a:solidFill>
            <a:prstDash val="solid"/>
          </a:ln>
        </p:spPr>
      </p:sp>
      <p:sp>
        <p:nvSpPr>
          <p:cNvPr id="7" name="Card1text"/>
          <p:cNvSpPr/>
          <p:nvPr/>
        </p:nvSpPr>
        <p:spPr>
          <a:xfrm>
            <a:off x="731160" y="915000"/>
            <a:ext cx="3795000" cy="1690000"/>
          </a:xfrm>
          <a:prstGeom prst="rect">
            <a:avLst/>
          </a:prstGeom>
          <a:noFill/>
          <a:ln/>
        </p:spPr>
        <p:txBody>
          <a:bodyPr wrap="square" lIns="0" tIns="0" rIns="0" bIns="0" rtlCol="0" anchor="t"/>
          <a:lstStyle/>
          <a:p>
            <a:pPr marL="0" indent="0">
              <a:buNone/>
            </a:pPr>
            <a:r>
              <a:rPr lang="en-US" sz="1400" b="1" dirty="0">
                <a:solidFill>
                  <a:srgbClr val="F5C125"/>
                </a:solidFill>
                <a:latin typeface="Calibri" pitchFamily="34" charset="0"/>
              </a:rPr>
              <a:t>The Lamp That Burned on Water</a:t>
            </a:r>
          </a:p>
          <a:p>
            <a:pPr marL="0" indent="0">
              <a:spcBef>
                <a:spcPts val="250"/>
              </a:spcBef>
              <a:buNone/>
            </a:pPr>
            <a:r>
              <a:rPr lang="en-US" sz="1400" dirty="0">
                <a:solidFill>
                  <a:schemeClr val="bg1"/>
                </a:solidFill>
                <a:latin typeface="Calibri" pitchFamily="34" charset="0"/>
              </a:rPr>
              <a:t>At the Sathya Dharma Salai, </a:t>
            </a:r>
            <a:r>
              <a:rPr lang="en-US" sz="1400" b="1" i="0" dirty="0" err="1">
                <a:solidFill>
                  <a:schemeClr val="bg1"/>
                </a:solidFill>
                <a:effectLst/>
                <a:latin typeface="Google Sans Text"/>
              </a:rPr>
              <a:t>Muthiyalammal</a:t>
            </a:r>
            <a:r>
              <a:rPr lang="en-US" sz="1400" b="0" i="0" dirty="0">
                <a:solidFill>
                  <a:srgbClr val="303030"/>
                </a:solidFill>
                <a:effectLst/>
                <a:latin typeface="Google Sans Text"/>
              </a:rPr>
              <a:t> </a:t>
            </a:r>
            <a:r>
              <a:rPr lang="en-US" sz="1400" dirty="0">
                <a:solidFill>
                  <a:schemeClr val="bg1"/>
                </a:solidFill>
                <a:latin typeface="Calibri" pitchFamily="34" charset="0"/>
              </a:rPr>
              <a:t> </a:t>
            </a:r>
          </a:p>
          <a:p>
            <a:pPr marL="0" indent="0">
              <a:spcBef>
                <a:spcPts val="250"/>
              </a:spcBef>
              <a:buNone/>
            </a:pPr>
            <a:r>
              <a:rPr lang="en-US" sz="1400" dirty="0">
                <a:solidFill>
                  <a:schemeClr val="bg1"/>
                </a:solidFill>
                <a:latin typeface="Calibri" pitchFamily="34" charset="0"/>
              </a:rPr>
              <a:t>placed water beside the lamp instead of oil. Vallalar, absorbed in writing, mechanically refilled the lamp with it. The flame burned brightly until morning. Documented by Thozhuvur Velayuda Mudaliar.</a:t>
            </a:r>
          </a:p>
        </p:txBody>
      </p:sp>
      <p:sp>
        <p:nvSpPr>
          <p:cNvPr id="8" name="Card2bg"/>
          <p:cNvSpPr/>
          <p:nvPr/>
        </p:nvSpPr>
        <p:spPr>
          <a:xfrm>
            <a:off x="4663440" y="860000"/>
            <a:ext cx="3931920" cy="1800000"/>
          </a:xfrm>
          <a:prstGeom prst="rect">
            <a:avLst/>
          </a:prstGeom>
          <a:solidFill>
            <a:srgbClr val="1E1C12"/>
          </a:solidFill>
          <a:ln w="6350">
            <a:solidFill>
              <a:srgbClr val="2A2010"/>
            </a:solidFill>
            <a:prstDash val="solid"/>
          </a:ln>
        </p:spPr>
      </p:sp>
      <p:sp>
        <p:nvSpPr>
          <p:cNvPr id="9" name="Card2bar"/>
          <p:cNvSpPr/>
          <p:nvPr/>
        </p:nvSpPr>
        <p:spPr>
          <a:xfrm>
            <a:off x="4663440" y="860000"/>
            <a:ext cx="45720" cy="1800000"/>
          </a:xfrm>
          <a:prstGeom prst="rect">
            <a:avLst/>
          </a:prstGeom>
          <a:solidFill>
            <a:srgbClr val="F5C125"/>
          </a:solidFill>
          <a:ln w="12700">
            <a:solidFill>
              <a:srgbClr val="F5C125"/>
            </a:solidFill>
            <a:prstDash val="solid"/>
          </a:ln>
        </p:spPr>
      </p:sp>
      <p:sp>
        <p:nvSpPr>
          <p:cNvPr id="10" name="Card2text"/>
          <p:cNvSpPr/>
          <p:nvPr/>
        </p:nvSpPr>
        <p:spPr>
          <a:xfrm>
            <a:off x="4892040" y="894879"/>
            <a:ext cx="3795000" cy="1690000"/>
          </a:xfrm>
          <a:prstGeom prst="rect">
            <a:avLst/>
          </a:prstGeom>
          <a:noFill/>
          <a:ln/>
        </p:spPr>
        <p:txBody>
          <a:bodyPr wrap="square" lIns="0" tIns="0" rIns="0" bIns="0" rtlCol="0" anchor="t"/>
          <a:lstStyle/>
          <a:p>
            <a:pPr marL="0" indent="0">
              <a:buNone/>
            </a:pPr>
            <a:r>
              <a:rPr lang="en-US" sz="1400" b="1" dirty="0">
                <a:solidFill>
                  <a:srgbClr val="F5C125"/>
                </a:solidFill>
                <a:latin typeface="Calibri" pitchFamily="34" charset="0"/>
              </a:rPr>
              <a:t>Commanding Rain</a:t>
            </a:r>
          </a:p>
          <a:p>
            <a:pPr marL="0" indent="0">
              <a:spcBef>
                <a:spcPts val="250"/>
              </a:spcBef>
              <a:buNone/>
            </a:pPr>
            <a:r>
              <a:rPr lang="en-US" sz="1400" dirty="0">
                <a:solidFill>
                  <a:schemeClr val="bg1"/>
                </a:solidFill>
                <a:latin typeface="Calibri" pitchFamily="34" charset="0"/>
              </a:rPr>
              <a:t>During a severe drought in Vadalur, Vallalar instructed devotees to pour a vessel of water over his feet. Shortly after, a heavy downpour began, providing immediate relief from the drought.</a:t>
            </a:r>
          </a:p>
        </p:txBody>
      </p:sp>
      <p:sp>
        <p:nvSpPr>
          <p:cNvPr id="11" name="Card3bg"/>
          <p:cNvSpPr/>
          <p:nvPr/>
        </p:nvSpPr>
        <p:spPr>
          <a:xfrm>
            <a:off x="548640" y="2750000"/>
            <a:ext cx="3931920" cy="1800000"/>
          </a:xfrm>
          <a:prstGeom prst="rect">
            <a:avLst/>
          </a:prstGeom>
          <a:solidFill>
            <a:srgbClr val="1E1C12"/>
          </a:solidFill>
          <a:ln w="6350">
            <a:solidFill>
              <a:srgbClr val="2A2010"/>
            </a:solidFill>
            <a:prstDash val="solid"/>
          </a:ln>
        </p:spPr>
      </p:sp>
      <p:sp>
        <p:nvSpPr>
          <p:cNvPr id="12" name="Card3bar"/>
          <p:cNvSpPr/>
          <p:nvPr/>
        </p:nvSpPr>
        <p:spPr>
          <a:xfrm>
            <a:off x="548640" y="2750000"/>
            <a:ext cx="45720" cy="1800000"/>
          </a:xfrm>
          <a:prstGeom prst="rect">
            <a:avLst/>
          </a:prstGeom>
          <a:solidFill>
            <a:srgbClr val="F5C125"/>
          </a:solidFill>
          <a:ln w="12700">
            <a:solidFill>
              <a:srgbClr val="F5C125"/>
            </a:solidFill>
            <a:prstDash val="solid"/>
          </a:ln>
        </p:spPr>
      </p:sp>
      <p:sp>
        <p:nvSpPr>
          <p:cNvPr id="13" name="Card3text"/>
          <p:cNvSpPr/>
          <p:nvPr/>
        </p:nvSpPr>
        <p:spPr>
          <a:xfrm>
            <a:off x="739712" y="2858495"/>
            <a:ext cx="3795000" cy="1690000"/>
          </a:xfrm>
          <a:prstGeom prst="rect">
            <a:avLst/>
          </a:prstGeom>
          <a:noFill/>
          <a:ln/>
        </p:spPr>
        <p:txBody>
          <a:bodyPr wrap="square" lIns="0" tIns="0" rIns="0" bIns="0" rtlCol="0" anchor="t"/>
          <a:lstStyle/>
          <a:p>
            <a:pPr marL="0" indent="0">
              <a:buNone/>
            </a:pPr>
            <a:r>
              <a:rPr lang="en-US" sz="1400" b="1" dirty="0">
                <a:solidFill>
                  <a:srgbClr val="F5C125"/>
                </a:solidFill>
                <a:latin typeface="Calibri" pitchFamily="34" charset="0"/>
              </a:rPr>
              <a:t>Taking on Others’ Sickness</a:t>
            </a:r>
          </a:p>
          <a:p>
            <a:pPr marL="0" indent="0">
              <a:spcBef>
                <a:spcPts val="250"/>
              </a:spcBef>
              <a:buNone/>
            </a:pPr>
            <a:r>
              <a:rPr lang="en-US" sz="1400" dirty="0">
                <a:solidFill>
                  <a:schemeClr val="bg1"/>
                </a:solidFill>
                <a:latin typeface="Calibri" pitchFamily="34" charset="0"/>
              </a:rPr>
              <a:t>Eleven followers at the Dharma Salai fell ill with severe fever. </a:t>
            </a:r>
            <a:r>
              <a:rPr lang="en-US" sz="1400" dirty="0" err="1">
                <a:solidFill>
                  <a:schemeClr val="bg1"/>
                </a:solidFill>
                <a:latin typeface="Calibri" pitchFamily="34" charset="0"/>
              </a:rPr>
              <a:t>Vallalar</a:t>
            </a:r>
            <a:r>
              <a:rPr lang="en-US" sz="1400" dirty="0">
                <a:solidFill>
                  <a:schemeClr val="bg1"/>
                </a:solidFill>
                <a:latin typeface="Calibri" pitchFamily="34" charset="0"/>
              </a:rPr>
              <a:t> entered a room alone. Witnesses noted his body became as hot as fire, as if taking their fever. Minutes later he emerged in perfect health. All eleven were instantly cured.</a:t>
            </a:r>
          </a:p>
        </p:txBody>
      </p:sp>
      <p:sp>
        <p:nvSpPr>
          <p:cNvPr id="14" name="Card4bg"/>
          <p:cNvSpPr/>
          <p:nvPr/>
        </p:nvSpPr>
        <p:spPr>
          <a:xfrm>
            <a:off x="4663440" y="2750000"/>
            <a:ext cx="3931920" cy="1800000"/>
          </a:xfrm>
          <a:prstGeom prst="rect">
            <a:avLst/>
          </a:prstGeom>
          <a:solidFill>
            <a:srgbClr val="1E1C12"/>
          </a:solidFill>
          <a:ln w="6350">
            <a:solidFill>
              <a:srgbClr val="2A2010"/>
            </a:solidFill>
            <a:prstDash val="solid"/>
          </a:ln>
        </p:spPr>
      </p:sp>
      <p:sp>
        <p:nvSpPr>
          <p:cNvPr id="15" name="Card4bar"/>
          <p:cNvSpPr/>
          <p:nvPr/>
        </p:nvSpPr>
        <p:spPr>
          <a:xfrm>
            <a:off x="4663440" y="2750000"/>
            <a:ext cx="45720" cy="1800000"/>
          </a:xfrm>
          <a:prstGeom prst="rect">
            <a:avLst/>
          </a:prstGeom>
          <a:solidFill>
            <a:srgbClr val="F5C125"/>
          </a:solidFill>
          <a:ln w="12700">
            <a:solidFill>
              <a:srgbClr val="F5C125"/>
            </a:solidFill>
            <a:prstDash val="solid"/>
          </a:ln>
        </p:spPr>
      </p:sp>
      <p:sp>
        <p:nvSpPr>
          <p:cNvPr id="16" name="Card4text"/>
          <p:cNvSpPr/>
          <p:nvPr/>
        </p:nvSpPr>
        <p:spPr>
          <a:xfrm>
            <a:off x="4837888" y="2858495"/>
            <a:ext cx="3795000" cy="1690000"/>
          </a:xfrm>
          <a:prstGeom prst="rect">
            <a:avLst/>
          </a:prstGeom>
          <a:noFill/>
          <a:ln/>
        </p:spPr>
        <p:txBody>
          <a:bodyPr wrap="square" lIns="0" tIns="0" rIns="0" bIns="0" rtlCol="0" anchor="t"/>
          <a:lstStyle/>
          <a:p>
            <a:pPr marL="0" indent="0">
              <a:buNone/>
            </a:pPr>
            <a:r>
              <a:rPr lang="en-US" sz="1400" b="1" dirty="0">
                <a:solidFill>
                  <a:srgbClr val="F5C125"/>
                </a:solidFill>
                <a:latin typeface="Calibri" pitchFamily="34" charset="0"/>
              </a:rPr>
              <a:t>Feeding One Hundred Unexpected Guests</a:t>
            </a:r>
          </a:p>
          <a:p>
            <a:pPr algn="l"/>
            <a:r>
              <a:rPr lang="en-US" sz="1200" b="0" i="0" dirty="0">
                <a:solidFill>
                  <a:schemeClr val="bg1"/>
                </a:solidFill>
                <a:effectLst/>
                <a:latin typeface="Roboto" panose="02000000000000000000" pitchFamily="2" charset="0"/>
              </a:rPr>
              <a:t>Shanmugam Pillai, manager of Dharma Salai told </a:t>
            </a:r>
            <a:r>
              <a:rPr lang="en-US" sz="1200" b="0" i="0" dirty="0" err="1">
                <a:solidFill>
                  <a:schemeClr val="bg1"/>
                </a:solidFill>
                <a:effectLst/>
                <a:latin typeface="Roboto" panose="02000000000000000000" pitchFamily="2" charset="0"/>
              </a:rPr>
              <a:t>Valallar</a:t>
            </a:r>
            <a:r>
              <a:rPr lang="en-US" sz="1200" b="0" i="0" dirty="0">
                <a:solidFill>
                  <a:schemeClr val="bg1"/>
                </a:solidFill>
                <a:effectLst/>
                <a:latin typeface="Roboto" panose="02000000000000000000" pitchFamily="2" charset="0"/>
              </a:rPr>
              <a:t> that there wasn</a:t>
            </a:r>
            <a:r>
              <a:rPr lang="en-US" sz="1200" dirty="0">
                <a:solidFill>
                  <a:schemeClr val="bg1"/>
                </a:solidFill>
                <a:latin typeface="Roboto" panose="02000000000000000000" pitchFamily="2" charset="0"/>
              </a:rPr>
              <a:t>’t </a:t>
            </a:r>
            <a:r>
              <a:rPr lang="en-US" sz="1200" b="0" i="0" dirty="0">
                <a:solidFill>
                  <a:schemeClr val="bg1"/>
                </a:solidFill>
                <a:effectLst/>
                <a:latin typeface="Roboto" panose="02000000000000000000" pitchFamily="2" charset="0"/>
              </a:rPr>
              <a:t>enough rice to cook. The Swami sat alone  for a few seconds and then assured him that rice would come soon. Then, A devotee from </a:t>
            </a:r>
            <a:r>
              <a:rPr lang="en-US" sz="1200" b="0" i="0" dirty="0" err="1">
                <a:solidFill>
                  <a:schemeClr val="bg1"/>
                </a:solidFill>
                <a:effectLst/>
                <a:latin typeface="Roboto" panose="02000000000000000000" pitchFamily="2" charset="0"/>
              </a:rPr>
              <a:t>Tirutturai</a:t>
            </a:r>
            <a:r>
              <a:rPr lang="en-US" sz="1200" b="0" i="0" dirty="0">
                <a:solidFill>
                  <a:schemeClr val="bg1"/>
                </a:solidFill>
                <a:effectLst/>
                <a:latin typeface="Roboto" panose="02000000000000000000" pitchFamily="2" charset="0"/>
              </a:rPr>
              <a:t> brought loads of rice. He said </a:t>
            </a:r>
            <a:r>
              <a:rPr lang="en-US" sz="1200" b="0" i="0" dirty="0" err="1">
                <a:solidFill>
                  <a:schemeClr val="bg1"/>
                </a:solidFill>
                <a:effectLst/>
                <a:latin typeface="Roboto" panose="02000000000000000000" pitchFamily="2" charset="0"/>
              </a:rPr>
              <a:t>vallalar</a:t>
            </a:r>
            <a:r>
              <a:rPr lang="en-US" sz="1200" b="0" i="0" dirty="0">
                <a:solidFill>
                  <a:schemeClr val="bg1"/>
                </a:solidFill>
                <a:effectLst/>
                <a:latin typeface="Roboto" panose="02000000000000000000" pitchFamily="2" charset="0"/>
              </a:rPr>
              <a:t> asked </a:t>
            </a:r>
          </a:p>
          <a:p>
            <a:pPr algn="l"/>
            <a:r>
              <a:rPr lang="en-US" sz="1200" b="0" i="0" dirty="0">
                <a:solidFill>
                  <a:schemeClr val="bg1"/>
                </a:solidFill>
                <a:effectLst/>
                <a:latin typeface="Roboto" panose="02000000000000000000" pitchFamily="2" charset="0"/>
              </a:rPr>
              <a:t>in his dream the night before, to bring the food.</a:t>
            </a:r>
          </a:p>
          <a:p>
            <a:br>
              <a:rPr lang="en-US" sz="1400" dirty="0"/>
            </a:br>
            <a:endParaRPr lang="en-US" sz="1400" dirty="0">
              <a:solidFill>
                <a:schemeClr val="bg1"/>
              </a:solidFill>
              <a:latin typeface="Calibri" pitchFamily="34" charset="0"/>
            </a:endParaRPr>
          </a:p>
        </p:txBody>
      </p:sp>
      <p:sp>
        <p:nvSpPr>
          <p:cNvPr id="17" name="Text 7"/>
          <p:cNvSpPr/>
          <p:nvPr/>
        </p:nvSpPr>
        <p:spPr>
          <a:xfrm>
            <a:off x="0" y="4892040"/>
            <a:ext cx="9144000" cy="182880"/>
          </a:xfrm>
          <a:prstGeom prst="rect">
            <a:avLst/>
          </a:prstGeom>
          <a:noFill/>
          <a:ln/>
        </p:spPr>
        <p:txBody>
          <a:bodyPr wrap="square" lIns="0" tIns="0" rIns="0" bIns="0" rtlCol="0" anchor="ctr"/>
          <a:lstStyle/>
          <a:p>
            <a:pPr marL="0" indent="0" algn="ctr">
              <a:buNone/>
            </a:pPr>
            <a:r>
              <a:rPr lang="en-US" sz="750" dirty="0">
                <a:solidFill>
                  <a:srgbClr val="444433"/>
                </a:solidFill>
                <a:latin typeface="Calibri" pitchFamily="34" charset="0"/>
              </a:rPr>
              <a:t>sanmarkkamlife.org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DD521F"/>
          </a:solidFill>
          <a:ln w="12700">
            <a:solidFill>
              <a:srgbClr val="DD521F"/>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DD521F"/>
                </a:solidFill>
                <a:latin typeface="Calibri" pitchFamily="34" charset="0"/>
              </a:rPr>
              <a:t>SAHAKALPI  ·  THE SCIENCE OF DEATHLESSNESS  ·  03</a:t>
            </a:r>
          </a:p>
        </p:txBody>
      </p:sp>
      <p:sp>
        <p:nvSpPr>
          <p:cNvPr id="4" name="Text 2"/>
          <p:cNvSpPr/>
          <p:nvPr/>
        </p:nvSpPr>
        <p:spPr>
          <a:xfrm>
            <a:off x="414996" y="476704"/>
            <a:ext cx="900333" cy="619360"/>
          </a:xfrm>
          <a:prstGeom prst="rect">
            <a:avLst/>
          </a:prstGeom>
          <a:noFill/>
          <a:ln/>
        </p:spPr>
        <p:txBody>
          <a:bodyPr wrap="square" lIns="0" tIns="0" rIns="0" bIns="0" rtlCol="0" anchor="ctr"/>
          <a:lstStyle/>
          <a:p>
            <a:pPr marL="0" indent="0">
              <a:buNone/>
            </a:pPr>
            <a:r>
              <a:rPr lang="en-US" sz="4000" b="1" dirty="0">
                <a:solidFill>
                  <a:srgbClr val="DD521F"/>
                </a:solidFill>
                <a:latin typeface="Georgia" pitchFamily="34" charset="0"/>
              </a:rPr>
              <a:t>02</a:t>
            </a:r>
          </a:p>
        </p:txBody>
      </p:sp>
      <p:sp>
        <p:nvSpPr>
          <p:cNvPr id="5" name="Text 3"/>
          <p:cNvSpPr/>
          <p:nvPr/>
        </p:nvSpPr>
        <p:spPr>
          <a:xfrm>
            <a:off x="1370000" y="512064"/>
            <a:ext cx="7226000" cy="548640"/>
          </a:xfrm>
          <a:prstGeom prst="rect">
            <a:avLst/>
          </a:prstGeom>
          <a:noFill/>
          <a:ln/>
        </p:spPr>
        <p:txBody>
          <a:bodyPr wrap="square" lIns="0" tIns="0" rIns="0" bIns="0" rtlCol="0" anchor="b"/>
          <a:lstStyle/>
          <a:p>
            <a:pPr marL="0" indent="0">
              <a:lnSpc>
                <a:spcPct val="115000"/>
              </a:lnSpc>
              <a:buNone/>
            </a:pPr>
            <a:r>
              <a:rPr lang="en-US" sz="2800" b="1" dirty="0">
                <a:solidFill>
                  <a:srgbClr val="FFFFFF"/>
                </a:solidFill>
                <a:latin typeface="Georgia" pitchFamily="34" charset="0"/>
              </a:rPr>
              <a:t>Pranava </a:t>
            </a:r>
            <a:r>
              <a:rPr lang="en-US" sz="2800" b="1" dirty="0" err="1">
                <a:solidFill>
                  <a:srgbClr val="FFFFFF"/>
                </a:solidFill>
                <a:latin typeface="Georgia" pitchFamily="34" charset="0"/>
              </a:rPr>
              <a:t>Degam</a:t>
            </a:r>
            <a:r>
              <a:rPr lang="en-US" sz="2800" b="1" dirty="0">
                <a:solidFill>
                  <a:srgbClr val="FFFFFF"/>
                </a:solidFill>
                <a:latin typeface="Georgia" pitchFamily="34" charset="0"/>
              </a:rPr>
              <a:t> </a:t>
            </a:r>
            <a:r>
              <a:rPr lang="en-US" sz="1400" dirty="0">
                <a:solidFill>
                  <a:srgbClr val="DD521F"/>
                </a:solidFill>
                <a:latin typeface="Calibri" pitchFamily="34" charset="0"/>
              </a:rPr>
              <a:t>The Body of Primal Sound</a:t>
            </a:r>
          </a:p>
        </p:txBody>
      </p:sp>
      <p:sp>
        <p:nvSpPr>
          <p:cNvPr id="6" name="Shape 5"/>
          <p:cNvSpPr/>
          <p:nvPr/>
        </p:nvSpPr>
        <p:spPr>
          <a:xfrm>
            <a:off x="548640" y="1280000"/>
            <a:ext cx="8046720" cy="3522942"/>
          </a:xfrm>
          <a:prstGeom prst="rect">
            <a:avLst/>
          </a:prstGeom>
          <a:solidFill>
            <a:srgbClr val="1E1C12"/>
          </a:solidFill>
          <a:ln w="6350">
            <a:solidFill>
              <a:srgbClr val="2A2010"/>
            </a:solidFill>
            <a:prstDash val="solid"/>
          </a:ln>
        </p:spPr>
      </p:sp>
      <p:sp>
        <p:nvSpPr>
          <p:cNvPr id="7" name="Shape 6"/>
          <p:cNvSpPr/>
          <p:nvPr/>
        </p:nvSpPr>
        <p:spPr>
          <a:xfrm>
            <a:off x="548640" y="1280000"/>
            <a:ext cx="54864" cy="3520000"/>
          </a:xfrm>
          <a:prstGeom prst="rect">
            <a:avLst/>
          </a:prstGeom>
          <a:solidFill>
            <a:srgbClr val="DD521F"/>
          </a:solidFill>
          <a:ln w="12700">
            <a:solidFill>
              <a:srgbClr val="DD521F"/>
            </a:solidFill>
            <a:prstDash val="solid"/>
          </a:ln>
        </p:spPr>
      </p:sp>
      <p:sp>
        <p:nvSpPr>
          <p:cNvPr id="8" name="Text 7"/>
          <p:cNvSpPr/>
          <p:nvPr/>
        </p:nvSpPr>
        <p:spPr>
          <a:xfrm>
            <a:off x="731520" y="1429822"/>
            <a:ext cx="7680240" cy="3373120"/>
          </a:xfrm>
          <a:prstGeom prst="rect">
            <a:avLst/>
          </a:prstGeom>
          <a:noFill/>
          <a:ln/>
        </p:spPr>
        <p:txBody>
          <a:bodyPr wrap="square" lIns="0" tIns="0" rIns="0" bIns="0" rtlCol="0" anchor="t"/>
          <a:lstStyle/>
          <a:p>
            <a:pPr marL="0" indent="0">
              <a:lnSpc>
                <a:spcPct val="155000"/>
              </a:lnSpc>
              <a:buNone/>
            </a:pPr>
            <a:r>
              <a:rPr lang="en-US" sz="1400" dirty="0">
                <a:solidFill>
                  <a:schemeClr val="bg1"/>
                </a:solidFill>
                <a:latin typeface="Calibri" pitchFamily="34" charset="0"/>
              </a:rPr>
              <a:t>The second stage. The body is rebuilt — not  made of flesh or bone — but of pure sound and elemental grace. What it becomes defies every physical law.</a:t>
            </a:r>
          </a:p>
          <a:p>
            <a:pPr marL="0" indent="0">
              <a:lnSpc>
                <a:spcPct val="155000"/>
              </a:lnSpc>
              <a:buNone/>
            </a:pPr>
            <a:r>
              <a:rPr lang="en-US" sz="1400" b="1" i="0" dirty="0">
                <a:solidFill>
                  <a:srgbClr val="DD521F"/>
                </a:solidFill>
                <a:effectLst/>
                <a:latin typeface="Google Sans Text"/>
              </a:rPr>
              <a:t>It Appears as a Luminous Child</a:t>
            </a:r>
            <a:r>
              <a:rPr lang="en-US" sz="1400" b="1" i="0" dirty="0">
                <a:solidFill>
                  <a:schemeClr val="bg1"/>
                </a:solidFill>
                <a:effectLst/>
                <a:latin typeface="Google Sans Text"/>
              </a:rPr>
              <a:t>:</a:t>
            </a:r>
            <a:r>
              <a:rPr lang="en-US" sz="1400" b="0" i="0" dirty="0">
                <a:solidFill>
                  <a:schemeClr val="bg1"/>
                </a:solidFill>
                <a:effectLst/>
                <a:latin typeface="Google Sans Text"/>
              </a:rPr>
              <a:t> Witnessed as a radiant child </a:t>
            </a:r>
          </a:p>
          <a:p>
            <a:pPr marL="0" indent="0">
              <a:lnSpc>
                <a:spcPct val="155000"/>
              </a:lnSpc>
              <a:buNone/>
            </a:pPr>
            <a:r>
              <a:rPr lang="en-US" sz="1400" b="1" dirty="0">
                <a:solidFill>
                  <a:srgbClr val="DD521F"/>
                </a:solidFill>
                <a:latin typeface="Calibri" pitchFamily="34" charset="0"/>
              </a:rPr>
              <a:t>It Cannot Be Touched</a:t>
            </a:r>
          </a:p>
          <a:p>
            <a:pPr marL="0" indent="0">
              <a:spcBef>
                <a:spcPts val="200"/>
              </a:spcBef>
              <a:buNone/>
            </a:pPr>
            <a:r>
              <a:rPr lang="en-US" sz="1400" dirty="0">
                <a:solidFill>
                  <a:schemeClr val="bg1"/>
                </a:solidFill>
                <a:latin typeface="Calibri" pitchFamily="34" charset="0"/>
              </a:rPr>
              <a:t>The Pranava </a:t>
            </a:r>
            <a:r>
              <a:rPr lang="en-US" sz="1400" dirty="0" err="1">
                <a:solidFill>
                  <a:schemeClr val="bg1"/>
                </a:solidFill>
                <a:latin typeface="Calibri" pitchFamily="34" charset="0"/>
              </a:rPr>
              <a:t>Dekam</a:t>
            </a:r>
            <a:r>
              <a:rPr lang="en-US" sz="1400" dirty="0">
                <a:solidFill>
                  <a:schemeClr val="bg1"/>
                </a:solidFill>
                <a:latin typeface="Calibri" pitchFamily="34" charset="0"/>
              </a:rPr>
              <a:t> is visible to the eye but imperceptible to touch,  like reaching for space. It passes through solid walls at will. It is present in the world. But unreachable.</a:t>
            </a:r>
          </a:p>
          <a:p>
            <a:pPr marL="0" indent="0">
              <a:spcBef>
                <a:spcPts val="600"/>
              </a:spcBef>
              <a:buNone/>
            </a:pPr>
            <a:r>
              <a:rPr lang="en-US" sz="1400" b="1" dirty="0">
                <a:solidFill>
                  <a:srgbClr val="DD521F"/>
                </a:solidFill>
                <a:latin typeface="Calibri" pitchFamily="34" charset="0"/>
              </a:rPr>
              <a:t>It Can Revive the Dead</a:t>
            </a:r>
          </a:p>
          <a:p>
            <a:pPr marL="0" indent="0">
              <a:spcBef>
                <a:spcPts val="200"/>
              </a:spcBef>
              <a:buNone/>
            </a:pPr>
            <a:r>
              <a:rPr lang="en-US" sz="1400" dirty="0">
                <a:solidFill>
                  <a:schemeClr val="bg1"/>
                </a:solidFill>
                <a:latin typeface="Calibri" pitchFamily="34" charset="0"/>
              </a:rPr>
              <a:t>Countless Siddhis (powers) . Among them: the power to revive someone dead and buried for up to 108 years. Lifespan granted: 311,040 billion years.</a:t>
            </a:r>
          </a:p>
        </p:txBody>
      </p:sp>
      <p:sp>
        <p:nvSpPr>
          <p:cNvPr id="9" name="Text 5">
            <a:extLst>
              <a:ext uri="{FF2B5EF4-FFF2-40B4-BE49-F238E27FC236}">
                <a16:creationId xmlns:a16="http://schemas.microsoft.com/office/drawing/2014/main" id="{BF8AB2F2-7CED-6498-C18C-6217262A2D99}"/>
              </a:ext>
            </a:extLst>
          </p:cNvPr>
          <p:cNvSpPr/>
          <p:nvPr/>
        </p:nvSpPr>
        <p:spPr>
          <a:xfrm>
            <a:off x="676609" y="3979244"/>
            <a:ext cx="7680240" cy="360000"/>
          </a:xfrm>
          <a:prstGeom prst="rect">
            <a:avLst/>
          </a:prstGeom>
          <a:noFill/>
          <a:ln/>
        </p:spPr>
        <p:txBody>
          <a:bodyPr wrap="square" lIns="0" tIns="0" rIns="0" bIns="0" rtlCol="0" anchor="ctr"/>
          <a:lstStyle/>
          <a:p>
            <a:pPr marL="0" indent="0">
              <a:lnSpc>
                <a:spcPct val="140000"/>
              </a:lnSpc>
              <a:buNone/>
            </a:pPr>
            <a:r>
              <a:rPr lang="en-US" sz="1300" i="1" dirty="0">
                <a:solidFill>
                  <a:srgbClr val="DD521F"/>
                </a:solidFill>
                <a:latin typeface="Georgia" pitchFamily="34" charset="0"/>
              </a:rPr>
              <a:t>“Visible to the eye. Imperceptible to the hand. Present in the world. Bound by none of its laws.”</a:t>
            </a:r>
          </a:p>
          <a:p>
            <a:pPr marL="0" indent="0">
              <a:buNone/>
            </a:pPr>
            <a:r>
              <a:rPr lang="en-US" sz="1200" dirty="0">
                <a:solidFill>
                  <a:schemeClr val="bg1"/>
                </a:solidFill>
                <a:latin typeface="Calibri" pitchFamily="34" charset="0"/>
              </a:rPr>
              <a:t>— Source texts on the Pranava Deham</a:t>
            </a:r>
          </a:p>
        </p:txBody>
      </p:sp>
    </p:spTree>
    <p:extLst>
      <p:ext uri="{BB962C8B-B14F-4D97-AF65-F5344CB8AC3E}">
        <p14:creationId xmlns:p14="http://schemas.microsoft.com/office/powerpoint/2010/main" val="4115900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8">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F5C125"/>
                </a:solidFill>
                <a:latin typeface="Calibri" pitchFamily="34" charset="0"/>
                <a:ea typeface="Calibri" pitchFamily="34" charset="-122"/>
                <a:cs typeface="Calibri" pitchFamily="34" charset="-120"/>
              </a:rPr>
              <a:t>DOCUMENTED WITNESSES</a:t>
            </a:r>
            <a:endParaRPr lang="en-US" sz="850" dirty="0"/>
          </a:p>
        </p:txBody>
      </p:sp>
      <p:sp>
        <p:nvSpPr>
          <p:cNvPr id="4" name="Text 2"/>
          <p:cNvSpPr/>
          <p:nvPr/>
        </p:nvSpPr>
        <p:spPr>
          <a:xfrm>
            <a:off x="548640" y="566928"/>
            <a:ext cx="7772400" cy="868680"/>
          </a:xfrm>
          <a:prstGeom prst="rect">
            <a:avLst/>
          </a:prstGeom>
          <a:noFill/>
          <a:ln/>
        </p:spPr>
        <p:txBody>
          <a:bodyPr wrap="square" lIns="0" tIns="0" rIns="0" bIns="0" rtlCol="0" anchor="ctr"/>
          <a:lstStyle/>
          <a:p>
            <a:pPr marL="0" indent="0">
              <a:lnSpc>
                <a:spcPct val="125000"/>
              </a:lnSpc>
              <a:buNone/>
            </a:pPr>
            <a:r>
              <a:rPr lang="en-US" sz="2600" b="1" dirty="0">
                <a:solidFill>
                  <a:srgbClr val="FFFFFF"/>
                </a:solidFill>
                <a:latin typeface="Georgia" pitchFamily="34" charset="0"/>
                <a:ea typeface="Georgia" pitchFamily="34" charset="-122"/>
                <a:cs typeface="Georgia" pitchFamily="34" charset="-120"/>
              </a:rPr>
              <a:t>More unexplainable accidents</a:t>
            </a:r>
            <a:endParaRPr lang="en-US" sz="2600" dirty="0"/>
          </a:p>
        </p:txBody>
      </p:sp>
      <p:sp>
        <p:nvSpPr>
          <p:cNvPr id="5" name="Shape 3"/>
          <p:cNvSpPr/>
          <p:nvPr/>
        </p:nvSpPr>
        <p:spPr>
          <a:xfrm>
            <a:off x="548640" y="1600200"/>
            <a:ext cx="5240215" cy="1444752"/>
          </a:xfrm>
          <a:prstGeom prst="rect">
            <a:avLst/>
          </a:prstGeom>
          <a:solidFill>
            <a:srgbClr val="1E1C12"/>
          </a:solidFill>
          <a:ln w="6350">
            <a:solidFill>
              <a:srgbClr val="2A2010"/>
            </a:solidFill>
            <a:prstDash val="solid"/>
          </a:ln>
        </p:spPr>
      </p:sp>
      <p:sp>
        <p:nvSpPr>
          <p:cNvPr id="6" name="Shape 4"/>
          <p:cNvSpPr/>
          <p:nvPr/>
        </p:nvSpPr>
        <p:spPr>
          <a:xfrm>
            <a:off x="548640" y="1600200"/>
            <a:ext cx="45720" cy="1444752"/>
          </a:xfrm>
          <a:prstGeom prst="rect">
            <a:avLst/>
          </a:prstGeom>
          <a:solidFill>
            <a:srgbClr val="F5C125"/>
          </a:solidFill>
          <a:ln w="12700">
            <a:solidFill>
              <a:srgbClr val="F5C125"/>
            </a:solidFill>
            <a:prstDash val="solid"/>
          </a:ln>
        </p:spPr>
      </p:sp>
      <p:sp>
        <p:nvSpPr>
          <p:cNvPr id="7" name="Text 5"/>
          <p:cNvSpPr/>
          <p:nvPr/>
        </p:nvSpPr>
        <p:spPr>
          <a:xfrm>
            <a:off x="731520" y="1709928"/>
            <a:ext cx="7589520" cy="292608"/>
          </a:xfrm>
          <a:prstGeom prst="rect">
            <a:avLst/>
          </a:prstGeom>
          <a:noFill/>
          <a:ln/>
        </p:spPr>
        <p:txBody>
          <a:bodyPr wrap="square" lIns="0" tIns="0" rIns="0" bIns="0" rtlCol="0" anchor="ctr"/>
          <a:lstStyle/>
          <a:p>
            <a:pPr marL="0" indent="0">
              <a:buNone/>
            </a:pPr>
            <a:r>
              <a:rPr lang="en-US" sz="1150" b="1" dirty="0">
                <a:solidFill>
                  <a:srgbClr val="F5C125"/>
                </a:solidFill>
                <a:latin typeface="Calibri" pitchFamily="34" charset="0"/>
                <a:ea typeface="Calibri" pitchFamily="34" charset="-122"/>
                <a:cs typeface="Calibri" pitchFamily="34" charset="-120"/>
              </a:rPr>
              <a:t>Ayyasamy Pillai — Cuddalore</a:t>
            </a:r>
            <a:endParaRPr lang="en-US" sz="1150" dirty="0"/>
          </a:p>
        </p:txBody>
      </p:sp>
      <p:sp>
        <p:nvSpPr>
          <p:cNvPr id="8" name="Text 6"/>
          <p:cNvSpPr/>
          <p:nvPr/>
        </p:nvSpPr>
        <p:spPr>
          <a:xfrm>
            <a:off x="731520" y="2057400"/>
            <a:ext cx="4730262" cy="868680"/>
          </a:xfrm>
          <a:prstGeom prst="rect">
            <a:avLst/>
          </a:prstGeom>
          <a:noFill/>
          <a:ln/>
        </p:spPr>
        <p:txBody>
          <a:bodyPr wrap="square" lIns="0" tIns="0" rIns="0" bIns="0" rtlCol="0" anchor="ctr"/>
          <a:lstStyle/>
          <a:p>
            <a:pPr marL="0" indent="0">
              <a:lnSpc>
                <a:spcPct val="150000"/>
              </a:lnSpc>
              <a:buNone/>
            </a:pPr>
            <a:r>
              <a:rPr lang="en-US" sz="1150" dirty="0">
                <a:solidFill>
                  <a:schemeClr val="bg1"/>
                </a:solidFill>
                <a:latin typeface="Calibri" pitchFamily="34" charset="0"/>
                <a:ea typeface="Calibri" pitchFamily="34" charset="-122"/>
                <a:cs typeface="Calibri" pitchFamily="34" charset="-120"/>
              </a:rPr>
              <a:t>Standing beside Vallalar in direct sunlight, he looked down and saw his own shadow on the ground. Vallalar cast none. The body had become suffused with grace light. It was no longer fully opaque to the sun.</a:t>
            </a:r>
            <a:endParaRPr lang="en-US" sz="1150" dirty="0">
              <a:solidFill>
                <a:schemeClr val="bg1"/>
              </a:solidFill>
            </a:endParaRPr>
          </a:p>
        </p:txBody>
      </p:sp>
      <p:sp>
        <p:nvSpPr>
          <p:cNvPr id="9" name="Shape 7"/>
          <p:cNvSpPr/>
          <p:nvPr/>
        </p:nvSpPr>
        <p:spPr>
          <a:xfrm>
            <a:off x="443133" y="3246120"/>
            <a:ext cx="5240215" cy="1586132"/>
          </a:xfrm>
          <a:prstGeom prst="rect">
            <a:avLst/>
          </a:prstGeom>
          <a:solidFill>
            <a:srgbClr val="1E1C12"/>
          </a:solidFill>
          <a:ln w="6350">
            <a:solidFill>
              <a:srgbClr val="2A2010"/>
            </a:solidFill>
            <a:prstDash val="solid"/>
          </a:ln>
        </p:spPr>
      </p:sp>
      <p:sp>
        <p:nvSpPr>
          <p:cNvPr id="10" name="Shape 8"/>
          <p:cNvSpPr/>
          <p:nvPr/>
        </p:nvSpPr>
        <p:spPr>
          <a:xfrm>
            <a:off x="548640" y="3246120"/>
            <a:ext cx="45720" cy="1444752"/>
          </a:xfrm>
          <a:prstGeom prst="rect">
            <a:avLst/>
          </a:prstGeom>
          <a:solidFill>
            <a:srgbClr val="F5C125"/>
          </a:solidFill>
          <a:ln w="12700">
            <a:solidFill>
              <a:srgbClr val="F5C125"/>
            </a:solidFill>
            <a:prstDash val="solid"/>
          </a:ln>
        </p:spPr>
      </p:sp>
      <p:sp>
        <p:nvSpPr>
          <p:cNvPr id="11" name="Text 9"/>
          <p:cNvSpPr/>
          <p:nvPr/>
        </p:nvSpPr>
        <p:spPr>
          <a:xfrm>
            <a:off x="763173" y="3246120"/>
            <a:ext cx="5303520" cy="292608"/>
          </a:xfrm>
          <a:prstGeom prst="rect">
            <a:avLst/>
          </a:prstGeom>
          <a:noFill/>
          <a:ln/>
        </p:spPr>
        <p:txBody>
          <a:bodyPr wrap="square" lIns="0" tIns="0" rIns="0" bIns="0" rtlCol="0" anchor="ctr"/>
          <a:lstStyle/>
          <a:p>
            <a:pPr marL="0" indent="0">
              <a:buNone/>
            </a:pPr>
            <a:r>
              <a:rPr lang="en-US" sz="1150" b="1" dirty="0">
                <a:solidFill>
                  <a:srgbClr val="F5C125"/>
                </a:solidFill>
                <a:latin typeface="Calibri" pitchFamily="34" charset="0"/>
                <a:ea typeface="Calibri" pitchFamily="34" charset="-122"/>
                <a:cs typeface="Calibri" pitchFamily="34" charset="-120"/>
              </a:rPr>
              <a:t>Masilamani Mudaliar — Madras Photographer</a:t>
            </a:r>
            <a:endParaRPr lang="en-US" sz="1150" dirty="0"/>
          </a:p>
        </p:txBody>
      </p:sp>
      <p:sp>
        <p:nvSpPr>
          <p:cNvPr id="12" name="Text 10"/>
          <p:cNvSpPr/>
          <p:nvPr/>
        </p:nvSpPr>
        <p:spPr>
          <a:xfrm>
            <a:off x="731520" y="3703320"/>
            <a:ext cx="4951828" cy="868680"/>
          </a:xfrm>
          <a:prstGeom prst="rect">
            <a:avLst/>
          </a:prstGeom>
          <a:noFill/>
          <a:ln/>
        </p:spPr>
        <p:txBody>
          <a:bodyPr wrap="square" lIns="0" tIns="0" rIns="0" bIns="0" rtlCol="0" anchor="ctr"/>
          <a:lstStyle/>
          <a:p>
            <a:pPr marL="0" indent="0">
              <a:lnSpc>
                <a:spcPct val="150000"/>
              </a:lnSpc>
              <a:buNone/>
            </a:pPr>
            <a:r>
              <a:rPr lang="en-US" sz="1150" dirty="0">
                <a:solidFill>
                  <a:schemeClr val="bg1"/>
                </a:solidFill>
                <a:latin typeface="Calibri" pitchFamily="34" charset="0"/>
                <a:ea typeface="Calibri" pitchFamily="34" charset="-122"/>
                <a:cs typeface="Calibri" pitchFamily="34" charset="-120"/>
              </a:rPr>
              <a:t>Using the finest photographic plates of the 19th century, he attempted to photograph </a:t>
            </a:r>
            <a:r>
              <a:rPr lang="en-US" sz="1150" dirty="0" err="1">
                <a:solidFill>
                  <a:schemeClr val="bg1"/>
                </a:solidFill>
                <a:latin typeface="Calibri" pitchFamily="34" charset="0"/>
                <a:ea typeface="Calibri" pitchFamily="34" charset="-122"/>
                <a:cs typeface="Calibri" pitchFamily="34" charset="-120"/>
              </a:rPr>
              <a:t>Vallalar</a:t>
            </a:r>
            <a:r>
              <a:rPr lang="en-US" sz="1150" dirty="0">
                <a:solidFill>
                  <a:schemeClr val="bg1"/>
                </a:solidFill>
                <a:latin typeface="Calibri" pitchFamily="34" charset="0"/>
                <a:ea typeface="Calibri" pitchFamily="34" charset="-122"/>
                <a:cs typeface="Calibri" pitchFamily="34" charset="-120"/>
              </a:rPr>
              <a:t> eight-nine times. Each plate returned the same: a white garment and a luminous outline where a body should have been. That explains why there are no pictures of him, just portraits, despite photos available of other saints like Vivekananda and Ramakrishna</a:t>
            </a:r>
            <a:endParaRPr lang="en-US" sz="1150" dirty="0">
              <a:solidFill>
                <a:schemeClr val="bg1"/>
              </a:solidFill>
            </a:endParaRPr>
          </a:p>
        </p:txBody>
      </p:sp>
      <p:pic>
        <p:nvPicPr>
          <p:cNvPr id="13" name="Image 0" descr="preencoded.png"/>
          <p:cNvPicPr>
            <a:picLocks noChangeAspect="1"/>
          </p:cNvPicPr>
          <p:nvPr/>
        </p:nvPicPr>
        <p:blipFill>
          <a:blip r:embed="rId3"/>
          <a:srcRect/>
          <a:stretch/>
        </p:blipFill>
        <p:spPr>
          <a:xfrm>
            <a:off x="6066693" y="1551216"/>
            <a:ext cx="2599905" cy="29384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extBox 14">
            <a:extLst>
              <a:ext uri="{FF2B5EF4-FFF2-40B4-BE49-F238E27FC236}">
                <a16:creationId xmlns:a16="http://schemas.microsoft.com/office/drawing/2014/main" id="{672E581A-34BA-3358-F056-F0A2EBFCF0A2}"/>
              </a:ext>
            </a:extLst>
          </p:cNvPr>
          <p:cNvSpPr txBox="1"/>
          <p:nvPr/>
        </p:nvSpPr>
        <p:spPr>
          <a:xfrm>
            <a:off x="6066693" y="4544690"/>
            <a:ext cx="2398285" cy="307777"/>
          </a:xfrm>
          <a:prstGeom prst="rect">
            <a:avLst/>
          </a:prstGeom>
          <a:noFill/>
        </p:spPr>
        <p:txBody>
          <a:bodyPr wrap="none" rtlCol="0">
            <a:spAutoFit/>
          </a:bodyPr>
          <a:lstStyle/>
          <a:p>
            <a:r>
              <a:rPr lang="en-US" sz="1400" i="1" dirty="0">
                <a:solidFill>
                  <a:schemeClr val="bg1"/>
                </a:solidFill>
              </a:rPr>
              <a:t>Photo of </a:t>
            </a:r>
            <a:r>
              <a:rPr lang="en-US" sz="1400" i="1" dirty="0" err="1">
                <a:solidFill>
                  <a:schemeClr val="bg1"/>
                </a:solidFill>
              </a:rPr>
              <a:t>Masilamani</a:t>
            </a:r>
            <a:r>
              <a:rPr lang="en-US" sz="1400" i="1" dirty="0">
                <a:solidFill>
                  <a:schemeClr val="bg1"/>
                </a:solidFill>
              </a:rPr>
              <a:t> </a:t>
            </a:r>
            <a:r>
              <a:rPr lang="en-US" sz="1400" i="1" dirty="0" err="1">
                <a:solidFill>
                  <a:schemeClr val="bg1"/>
                </a:solidFill>
              </a:rPr>
              <a:t>Mudaliar</a:t>
            </a:r>
            <a:endParaRPr lang="en-US" sz="1400" i="1" dirty="0">
              <a:solidFill>
                <a:schemeClr val="bg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7">
    <p:bg>
      <p:bgPr>
        <a:solidFill>
          <a:srgbClr val="FFFBEE"/>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B93720"/>
                </a:solidFill>
                <a:latin typeface="Calibri" pitchFamily="34" charset="0"/>
                <a:ea typeface="Calibri" pitchFamily="34" charset="-122"/>
                <a:cs typeface="Calibri" pitchFamily="34" charset="-120"/>
              </a:rPr>
              <a:t>1872  ·  VADALUR  ·  SATHYA GNANA SABAI</a:t>
            </a:r>
            <a:endParaRPr lang="en-US" sz="850" dirty="0"/>
          </a:p>
        </p:txBody>
      </p:sp>
      <p:pic>
        <p:nvPicPr>
          <p:cNvPr id="4" name="Image 0" descr="preencoded.png"/>
          <p:cNvPicPr>
            <a:picLocks noChangeAspect="1"/>
          </p:cNvPicPr>
          <p:nvPr/>
        </p:nvPicPr>
        <p:blipFill>
          <a:blip r:embed="rId3"/>
          <a:srcRect/>
          <a:stretch/>
        </p:blipFill>
        <p:spPr>
          <a:xfrm>
            <a:off x="457200" y="1274312"/>
            <a:ext cx="3573193" cy="26889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 2"/>
          <p:cNvSpPr/>
          <p:nvPr/>
        </p:nvSpPr>
        <p:spPr>
          <a:xfrm>
            <a:off x="81592" y="4193931"/>
            <a:ext cx="4114800" cy="164592"/>
          </a:xfrm>
          <a:prstGeom prst="rect">
            <a:avLst/>
          </a:prstGeom>
          <a:noFill/>
          <a:ln/>
        </p:spPr>
        <p:txBody>
          <a:bodyPr wrap="square" lIns="0" tIns="0" rIns="0" bIns="0" rtlCol="0" anchor="ctr"/>
          <a:lstStyle/>
          <a:p>
            <a:pPr marL="0" indent="0" algn="ctr">
              <a:buNone/>
            </a:pPr>
            <a:r>
              <a:rPr lang="en-US" sz="1200" b="1" i="1" dirty="0">
                <a:latin typeface="Calibri" pitchFamily="34" charset="0"/>
                <a:ea typeface="Calibri" pitchFamily="34" charset="-122"/>
                <a:cs typeface="Calibri" pitchFamily="34" charset="-120"/>
              </a:rPr>
              <a:t>Sathya Gnana Sabai — Vadalur</a:t>
            </a:r>
            <a:endParaRPr lang="en-US" sz="1200" b="1" dirty="0"/>
          </a:p>
        </p:txBody>
      </p:sp>
      <p:sp>
        <p:nvSpPr>
          <p:cNvPr id="6" name="Text 3"/>
          <p:cNvSpPr/>
          <p:nvPr/>
        </p:nvSpPr>
        <p:spPr>
          <a:xfrm>
            <a:off x="457200" y="527318"/>
            <a:ext cx="4114800" cy="594360"/>
          </a:xfrm>
          <a:prstGeom prst="rect">
            <a:avLst/>
          </a:prstGeom>
          <a:noFill/>
          <a:ln/>
        </p:spPr>
        <p:txBody>
          <a:bodyPr wrap="square" lIns="0" tIns="0" rIns="0" bIns="0" rtlCol="0" anchor="ctr"/>
          <a:lstStyle/>
          <a:p>
            <a:pPr marL="0" indent="0">
              <a:buNone/>
            </a:pPr>
            <a:r>
              <a:rPr lang="en-US" sz="2400" b="1" dirty="0">
                <a:solidFill>
                  <a:srgbClr val="1A1A1A"/>
                </a:solidFill>
                <a:latin typeface="Georgia" pitchFamily="34" charset="0"/>
                <a:ea typeface="Georgia" pitchFamily="34" charset="-122"/>
                <a:cs typeface="Georgia" pitchFamily="34" charset="-120"/>
              </a:rPr>
              <a:t>The Hall of True Wisdom.</a:t>
            </a:r>
            <a:endParaRPr lang="en-US" sz="2400" dirty="0"/>
          </a:p>
        </p:txBody>
      </p:sp>
      <p:sp>
        <p:nvSpPr>
          <p:cNvPr id="7" name="Text 4"/>
          <p:cNvSpPr/>
          <p:nvPr/>
        </p:nvSpPr>
        <p:spPr>
          <a:xfrm>
            <a:off x="4663440" y="673491"/>
            <a:ext cx="4114800" cy="347472"/>
          </a:xfrm>
          <a:prstGeom prst="rect">
            <a:avLst/>
          </a:prstGeom>
          <a:noFill/>
          <a:ln/>
        </p:spPr>
        <p:txBody>
          <a:bodyPr wrap="square" lIns="0" tIns="0" rIns="0" bIns="0" rtlCol="0" anchor="ctr"/>
          <a:lstStyle/>
          <a:p>
            <a:pPr marL="0" indent="0">
              <a:buNone/>
            </a:pPr>
            <a:r>
              <a:rPr lang="en-US" sz="1500" i="1" dirty="0">
                <a:solidFill>
                  <a:srgbClr val="B93720"/>
                </a:solidFill>
                <a:latin typeface="Georgia" pitchFamily="34" charset="0"/>
                <a:ea typeface="Georgia" pitchFamily="34" charset="-122"/>
                <a:cs typeface="Georgia" pitchFamily="34" charset="-120"/>
              </a:rPr>
              <a:t>A place that reveals the soul.</a:t>
            </a:r>
            <a:endParaRPr lang="en-US" sz="1500" dirty="0"/>
          </a:p>
        </p:txBody>
      </p:sp>
      <p:sp>
        <p:nvSpPr>
          <p:cNvPr id="8" name="Shape 5"/>
          <p:cNvSpPr/>
          <p:nvPr/>
        </p:nvSpPr>
        <p:spPr>
          <a:xfrm>
            <a:off x="4681728" y="1306361"/>
            <a:ext cx="4114800" cy="1024128"/>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9" name="Shape 6"/>
          <p:cNvSpPr/>
          <p:nvPr/>
        </p:nvSpPr>
        <p:spPr>
          <a:xfrm>
            <a:off x="4681728" y="1246573"/>
            <a:ext cx="4114800" cy="64008"/>
          </a:xfrm>
          <a:prstGeom prst="rect">
            <a:avLst/>
          </a:prstGeom>
          <a:solidFill>
            <a:srgbClr val="F5C125"/>
          </a:solidFill>
          <a:ln w="12700">
            <a:solidFill>
              <a:srgbClr val="F5C125"/>
            </a:solidFill>
            <a:prstDash val="solid"/>
          </a:ln>
        </p:spPr>
      </p:sp>
      <p:sp>
        <p:nvSpPr>
          <p:cNvPr id="10" name="Text 7"/>
          <p:cNvSpPr/>
          <p:nvPr/>
        </p:nvSpPr>
        <p:spPr>
          <a:xfrm>
            <a:off x="4846320" y="1464096"/>
            <a:ext cx="3749040" cy="292608"/>
          </a:xfrm>
          <a:prstGeom prst="rect">
            <a:avLst/>
          </a:prstGeom>
          <a:noFill/>
          <a:ln/>
        </p:spPr>
        <p:txBody>
          <a:bodyPr wrap="square" lIns="0" tIns="0" rIns="0" bIns="0" rtlCol="0" anchor="ctr"/>
          <a:lstStyle/>
          <a:p>
            <a:pPr marL="0" indent="0">
              <a:buNone/>
            </a:pPr>
            <a:r>
              <a:rPr lang="en-US" sz="1250" b="1" dirty="0">
                <a:solidFill>
                  <a:srgbClr val="1A1A1A"/>
                </a:solidFill>
                <a:latin typeface="Georgia" pitchFamily="34" charset="0"/>
                <a:ea typeface="Georgia" pitchFamily="34" charset="-122"/>
                <a:cs typeface="Georgia" pitchFamily="34" charset="-120"/>
              </a:rPr>
              <a:t>🔥  A single eternal flame</a:t>
            </a:r>
            <a:endParaRPr lang="en-US" sz="1250" dirty="0"/>
          </a:p>
        </p:txBody>
      </p:sp>
      <p:sp>
        <p:nvSpPr>
          <p:cNvPr id="11" name="Text 8"/>
          <p:cNvSpPr/>
          <p:nvPr/>
        </p:nvSpPr>
        <p:spPr>
          <a:xfrm>
            <a:off x="4846320" y="1745890"/>
            <a:ext cx="3749040" cy="502920"/>
          </a:xfrm>
          <a:prstGeom prst="rect">
            <a:avLst/>
          </a:prstGeom>
          <a:noFill/>
          <a:ln/>
        </p:spPr>
        <p:txBody>
          <a:bodyPr wrap="square" lIns="0" tIns="0" rIns="0" bIns="0" rtlCol="0" anchor="ctr"/>
          <a:lstStyle/>
          <a:p>
            <a:pPr marL="0" indent="0">
              <a:lnSpc>
                <a:spcPct val="140000"/>
              </a:lnSpc>
              <a:buNone/>
            </a:pPr>
            <a:r>
              <a:rPr lang="en-US" sz="1050" dirty="0">
                <a:solidFill>
                  <a:srgbClr val="555555"/>
                </a:solidFill>
                <a:latin typeface="Calibri" pitchFamily="34" charset="0"/>
                <a:ea typeface="Calibri" pitchFamily="34" charset="-122"/>
                <a:cs typeface="Calibri" pitchFamily="34" charset="-120"/>
              </a:rPr>
              <a:t>No idols. No statues. No offerings accepted Only a flame behind seven veils — seven layers of ignorance waiting to be lifted.</a:t>
            </a:r>
            <a:endParaRPr lang="en-US" sz="1050" dirty="0"/>
          </a:p>
        </p:txBody>
      </p:sp>
      <p:sp>
        <p:nvSpPr>
          <p:cNvPr id="12" name="Shape 9"/>
          <p:cNvSpPr/>
          <p:nvPr/>
        </p:nvSpPr>
        <p:spPr>
          <a:xfrm>
            <a:off x="4681728" y="2519172"/>
            <a:ext cx="4114800" cy="1024128"/>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13" name="Shape 10"/>
          <p:cNvSpPr/>
          <p:nvPr/>
        </p:nvSpPr>
        <p:spPr>
          <a:xfrm>
            <a:off x="4681728" y="2463782"/>
            <a:ext cx="4114800" cy="64008"/>
          </a:xfrm>
          <a:prstGeom prst="rect">
            <a:avLst/>
          </a:prstGeom>
          <a:solidFill>
            <a:srgbClr val="F5C125"/>
          </a:solidFill>
          <a:ln w="12700">
            <a:solidFill>
              <a:srgbClr val="F5C125"/>
            </a:solidFill>
            <a:prstDash val="solid"/>
          </a:ln>
        </p:spPr>
        <p:txBody>
          <a:bodyPr/>
          <a:lstStyle/>
          <a:p>
            <a:endParaRPr lang="en-US" dirty="0"/>
          </a:p>
        </p:txBody>
      </p:sp>
      <p:sp>
        <p:nvSpPr>
          <p:cNvPr id="14" name="Text 11"/>
          <p:cNvSpPr/>
          <p:nvPr/>
        </p:nvSpPr>
        <p:spPr>
          <a:xfrm>
            <a:off x="4846320" y="2618766"/>
            <a:ext cx="3749040" cy="292608"/>
          </a:xfrm>
          <a:prstGeom prst="rect">
            <a:avLst/>
          </a:prstGeom>
          <a:noFill/>
          <a:ln/>
        </p:spPr>
        <p:txBody>
          <a:bodyPr wrap="square" lIns="0" tIns="0" rIns="0" bIns="0" rtlCol="0" anchor="ctr"/>
          <a:lstStyle/>
          <a:p>
            <a:pPr marL="0" indent="0">
              <a:buNone/>
            </a:pPr>
            <a:r>
              <a:rPr lang="en-US" sz="1250" b="1" dirty="0">
                <a:solidFill>
                  <a:srgbClr val="1A1A1A"/>
                </a:solidFill>
                <a:latin typeface="Georgia" pitchFamily="34" charset="0"/>
                <a:ea typeface="Georgia" pitchFamily="34" charset="-122"/>
                <a:cs typeface="Georgia" pitchFamily="34" charset="-120"/>
              </a:rPr>
              <a:t>🏛  Built as the human body</a:t>
            </a:r>
            <a:endParaRPr lang="en-US" sz="1250" dirty="0"/>
          </a:p>
        </p:txBody>
      </p:sp>
      <p:sp>
        <p:nvSpPr>
          <p:cNvPr id="15" name="Text 12"/>
          <p:cNvSpPr/>
          <p:nvPr/>
        </p:nvSpPr>
        <p:spPr>
          <a:xfrm>
            <a:off x="4846320" y="2911374"/>
            <a:ext cx="3749040" cy="502920"/>
          </a:xfrm>
          <a:prstGeom prst="rect">
            <a:avLst/>
          </a:prstGeom>
          <a:noFill/>
          <a:ln/>
        </p:spPr>
        <p:txBody>
          <a:bodyPr wrap="square" lIns="0" tIns="0" rIns="0" bIns="0" rtlCol="0" anchor="ctr"/>
          <a:lstStyle/>
          <a:p>
            <a:pPr marL="0" indent="0">
              <a:lnSpc>
                <a:spcPct val="140000"/>
              </a:lnSpc>
              <a:buNone/>
            </a:pPr>
            <a:r>
              <a:rPr lang="en-US" sz="1050" dirty="0">
                <a:solidFill>
                  <a:srgbClr val="555555"/>
                </a:solidFill>
                <a:latin typeface="Calibri" pitchFamily="34" charset="0"/>
                <a:ea typeface="Calibri" pitchFamily="34" charset="-122"/>
                <a:cs typeface="Calibri" pitchFamily="34" charset="-120"/>
              </a:rPr>
              <a:t>Octagonal, symbols of the eyes and inner organs. 21,600 chain links — the average number of breaths a human takes in one day.</a:t>
            </a:r>
            <a:endParaRPr lang="en-US" sz="1050" dirty="0"/>
          </a:p>
        </p:txBody>
      </p:sp>
      <p:sp>
        <p:nvSpPr>
          <p:cNvPr id="16" name="Shape 13"/>
          <p:cNvSpPr/>
          <p:nvPr/>
        </p:nvSpPr>
        <p:spPr>
          <a:xfrm>
            <a:off x="4681728" y="3738906"/>
            <a:ext cx="4114800" cy="1283260"/>
          </a:xfrm>
          <a:prstGeom prst="rect">
            <a:avLst/>
          </a:prstGeom>
          <a:solidFill>
            <a:srgbClr val="FFFFFF"/>
          </a:solidFill>
          <a:ln w="9525">
            <a:solidFill>
              <a:srgbClr val="E0D8B0"/>
            </a:solidFill>
            <a:prstDash val="solid"/>
          </a:ln>
          <a:effectLst>
            <a:outerShdw blurRad="101600" dist="25400" dir="8100000" algn="bl" rotWithShape="0">
              <a:srgbClr val="000000">
                <a:alpha val="6000"/>
              </a:srgbClr>
            </a:outerShdw>
          </a:effectLst>
        </p:spPr>
      </p:sp>
      <p:sp>
        <p:nvSpPr>
          <p:cNvPr id="17" name="Shape 14"/>
          <p:cNvSpPr/>
          <p:nvPr/>
        </p:nvSpPr>
        <p:spPr>
          <a:xfrm>
            <a:off x="4681728" y="3674898"/>
            <a:ext cx="4114800" cy="64008"/>
          </a:xfrm>
          <a:prstGeom prst="rect">
            <a:avLst/>
          </a:prstGeom>
          <a:solidFill>
            <a:srgbClr val="B93720"/>
          </a:solidFill>
          <a:ln w="12700">
            <a:solidFill>
              <a:srgbClr val="B93720"/>
            </a:solidFill>
            <a:prstDash val="solid"/>
          </a:ln>
        </p:spPr>
      </p:sp>
      <p:sp>
        <p:nvSpPr>
          <p:cNvPr id="18" name="Text 15"/>
          <p:cNvSpPr/>
          <p:nvPr/>
        </p:nvSpPr>
        <p:spPr>
          <a:xfrm>
            <a:off x="4797083" y="3847162"/>
            <a:ext cx="3749040" cy="292608"/>
          </a:xfrm>
          <a:prstGeom prst="rect">
            <a:avLst/>
          </a:prstGeom>
          <a:noFill/>
          <a:ln/>
        </p:spPr>
        <p:txBody>
          <a:bodyPr wrap="square" lIns="0" tIns="0" rIns="0" bIns="0" rtlCol="0" anchor="ctr"/>
          <a:lstStyle/>
          <a:p>
            <a:pPr marL="0" indent="0">
              <a:buNone/>
            </a:pPr>
            <a:r>
              <a:rPr lang="en-US" sz="1250" b="1" dirty="0">
                <a:solidFill>
                  <a:srgbClr val="1A1A1A"/>
                </a:solidFill>
                <a:latin typeface="Georgia" pitchFamily="34" charset="0"/>
                <a:ea typeface="Georgia" pitchFamily="34" charset="-122"/>
                <a:cs typeface="Georgia" pitchFamily="34" charset="-120"/>
              </a:rPr>
              <a:t>📜  Carved above the entrance</a:t>
            </a:r>
            <a:endParaRPr lang="en-US" sz="1250" dirty="0"/>
          </a:p>
        </p:txBody>
      </p:sp>
      <p:sp>
        <p:nvSpPr>
          <p:cNvPr id="19" name="Text 16"/>
          <p:cNvSpPr/>
          <p:nvPr/>
        </p:nvSpPr>
        <p:spPr>
          <a:xfrm>
            <a:off x="4864608" y="4186897"/>
            <a:ext cx="3749040" cy="502920"/>
          </a:xfrm>
          <a:prstGeom prst="rect">
            <a:avLst/>
          </a:prstGeom>
          <a:noFill/>
          <a:ln/>
        </p:spPr>
        <p:txBody>
          <a:bodyPr wrap="square" lIns="0" tIns="0" rIns="0" bIns="0" rtlCol="0" anchor="ctr"/>
          <a:lstStyle/>
          <a:p>
            <a:pPr marL="0" indent="0">
              <a:lnSpc>
                <a:spcPct val="140000"/>
              </a:lnSpc>
              <a:buNone/>
            </a:pPr>
            <a:r>
              <a:rPr lang="en-US" sz="1050" i="1" dirty="0">
                <a:solidFill>
                  <a:srgbClr val="555555"/>
                </a:solidFill>
                <a:latin typeface="Calibri" pitchFamily="34" charset="0"/>
                <a:ea typeface="Calibri" pitchFamily="34" charset="-122"/>
                <a:cs typeface="Calibri" pitchFamily="34" charset="-120"/>
              </a:rPr>
              <a:t>"Only those who have renounced meat and murder can enter.“ </a:t>
            </a:r>
            <a:r>
              <a:rPr lang="en-US" sz="1050" dirty="0">
                <a:solidFill>
                  <a:srgbClr val="555555"/>
                </a:solidFill>
                <a:latin typeface="Calibri" pitchFamily="34" charset="0"/>
                <a:ea typeface="Calibri" pitchFamily="34" charset="-122"/>
                <a:cs typeface="Calibri" pitchFamily="34" charset="-120"/>
              </a:rPr>
              <a:t>Meaning enlightenment isn’t possible if meat eating and cruelty is still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Flag Slide">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F5C125"/>
                </a:solidFill>
                <a:latin typeface="Calibri" pitchFamily="34" charset="0"/>
              </a:rPr>
              <a:t>OCTOBER 22, 1873  ·  SIDDHI VALAGAM  ·  METTUKUPPAM</a:t>
            </a:r>
          </a:p>
        </p:txBody>
      </p:sp>
      <p:sp>
        <p:nvSpPr>
          <p:cNvPr id="6" name="Text 2"/>
          <p:cNvSpPr/>
          <p:nvPr/>
        </p:nvSpPr>
        <p:spPr>
          <a:xfrm>
            <a:off x="410934" y="533211"/>
            <a:ext cx="8229600" cy="548640"/>
          </a:xfrm>
          <a:prstGeom prst="rect">
            <a:avLst/>
          </a:prstGeom>
          <a:noFill/>
          <a:ln/>
        </p:spPr>
        <p:txBody>
          <a:bodyPr wrap="square" lIns="0" tIns="0" rIns="0" bIns="0" rtlCol="0" anchor="ctr"/>
          <a:lstStyle/>
          <a:p>
            <a:pPr marL="0" indent="0">
              <a:lnSpc>
                <a:spcPct val="120000"/>
              </a:lnSpc>
              <a:buNone/>
            </a:pPr>
            <a:r>
              <a:rPr lang="en-US" sz="2400" b="1" dirty="0">
                <a:solidFill>
                  <a:srgbClr val="FFFFFF"/>
                </a:solidFill>
                <a:latin typeface="Georgia" pitchFamily="34" charset="0"/>
              </a:rPr>
              <a:t>The hoisting of the </a:t>
            </a:r>
            <a:r>
              <a:rPr lang="en-US" sz="2400" b="1" dirty="0" err="1">
                <a:solidFill>
                  <a:srgbClr val="FFFFFF"/>
                </a:solidFill>
                <a:latin typeface="Georgia" pitchFamily="34" charset="0"/>
              </a:rPr>
              <a:t>Sanmarkkam</a:t>
            </a:r>
            <a:r>
              <a:rPr lang="en-US" sz="2400" b="1" dirty="0">
                <a:solidFill>
                  <a:srgbClr val="FFFFFF"/>
                </a:solidFill>
                <a:latin typeface="Georgia" pitchFamily="34" charset="0"/>
              </a:rPr>
              <a:t> Flag</a:t>
            </a:r>
          </a:p>
        </p:txBody>
      </p:sp>
      <p:sp>
        <p:nvSpPr>
          <p:cNvPr id="7" name="Text 3"/>
          <p:cNvSpPr/>
          <p:nvPr/>
        </p:nvSpPr>
        <p:spPr>
          <a:xfrm>
            <a:off x="410934" y="1372244"/>
            <a:ext cx="3840480" cy="1800000"/>
          </a:xfrm>
          <a:prstGeom prst="rect">
            <a:avLst/>
          </a:prstGeom>
          <a:noFill/>
          <a:ln/>
        </p:spPr>
        <p:txBody>
          <a:bodyPr wrap="square" lIns="0" tIns="0" rIns="0" bIns="0" rtlCol="0" anchor="t"/>
          <a:lstStyle/>
          <a:p>
            <a:pPr marL="0" indent="0">
              <a:lnSpc>
                <a:spcPct val="155000"/>
              </a:lnSpc>
              <a:buNone/>
            </a:pPr>
            <a:r>
              <a:rPr lang="en-US" sz="1100" dirty="0">
                <a:solidFill>
                  <a:schemeClr val="bg1"/>
                </a:solidFill>
                <a:latin typeface="Calibri" pitchFamily="34" charset="0"/>
              </a:rPr>
              <a:t>Three months before the end, Vallalar raised a flag above his small home at Siddhi </a:t>
            </a:r>
            <a:r>
              <a:rPr lang="en-US" sz="1100" dirty="0" err="1">
                <a:solidFill>
                  <a:schemeClr val="bg1"/>
                </a:solidFill>
                <a:latin typeface="Calibri" pitchFamily="34" charset="0"/>
              </a:rPr>
              <a:t>Valagam</a:t>
            </a:r>
            <a:r>
              <a:rPr lang="en-US" sz="1100" dirty="0">
                <a:solidFill>
                  <a:schemeClr val="bg1"/>
                </a:solidFill>
                <a:latin typeface="Calibri" pitchFamily="34" charset="0"/>
              </a:rPr>
              <a:t>. It’s Not the flag of a nation nor the flag of a religion.</a:t>
            </a:r>
          </a:p>
          <a:p>
            <a:pPr marL="0" indent="0">
              <a:spcBef>
                <a:spcPts val="500"/>
              </a:spcBef>
              <a:buNone/>
            </a:pPr>
            <a:r>
              <a:rPr lang="en-US" sz="1100" dirty="0">
                <a:solidFill>
                  <a:schemeClr val="bg1"/>
                </a:solidFill>
                <a:latin typeface="Calibri" pitchFamily="34" charset="0"/>
              </a:rPr>
              <a:t>Yellow  for immortality. White for purity and compassion.</a:t>
            </a:r>
          </a:p>
          <a:p>
            <a:pPr marL="0" indent="0">
              <a:spcBef>
                <a:spcPts val="500"/>
              </a:spcBef>
              <a:buNone/>
            </a:pPr>
            <a:r>
              <a:rPr lang="en-US" sz="1100" dirty="0">
                <a:solidFill>
                  <a:schemeClr val="bg1"/>
                </a:solidFill>
                <a:latin typeface="Calibri" pitchFamily="34" charset="0"/>
              </a:rPr>
              <a:t>The flag represents our internal spiritual experience</a:t>
            </a:r>
          </a:p>
          <a:p>
            <a:pPr marL="0" indent="0">
              <a:spcBef>
                <a:spcPts val="500"/>
              </a:spcBef>
              <a:buNone/>
            </a:pPr>
            <a:r>
              <a:rPr lang="en-US" sz="1100" b="1" dirty="0">
                <a:solidFill>
                  <a:schemeClr val="bg1"/>
                </a:solidFill>
                <a:latin typeface="Calibri" pitchFamily="34" charset="0"/>
              </a:rPr>
              <a:t>The Internal Membrane </a:t>
            </a:r>
            <a:r>
              <a:rPr lang="en-US" sz="1100" dirty="0">
                <a:solidFill>
                  <a:schemeClr val="bg1"/>
                </a:solidFill>
                <a:latin typeface="Calibri" pitchFamily="34" charset="0"/>
              </a:rPr>
              <a:t>(</a:t>
            </a:r>
            <a:r>
              <a:rPr lang="en-US" sz="1100" dirty="0" err="1">
                <a:solidFill>
                  <a:schemeClr val="bg1"/>
                </a:solidFill>
                <a:latin typeface="Calibri" pitchFamily="34" charset="0"/>
              </a:rPr>
              <a:t>Cavvu</a:t>
            </a:r>
            <a:r>
              <a:rPr lang="en-US" sz="1100" dirty="0">
                <a:solidFill>
                  <a:schemeClr val="bg1"/>
                </a:solidFill>
                <a:latin typeface="Calibri" pitchFamily="34" charset="0"/>
              </a:rPr>
              <a:t>):  On the inner side of the brow center, hangs a delicate, thin membrane or film.</a:t>
            </a:r>
          </a:p>
          <a:p>
            <a:pPr marL="0" indent="0">
              <a:spcBef>
                <a:spcPts val="500"/>
              </a:spcBef>
              <a:buNone/>
            </a:pPr>
            <a:r>
              <a:rPr lang="en-US" sz="1100" b="1" i="0" dirty="0">
                <a:solidFill>
                  <a:schemeClr val="bg1"/>
                </a:solidFill>
                <a:effectLst/>
                <a:latin typeface="Google Sans Text"/>
              </a:rPr>
              <a:t>Color Correspondence:</a:t>
            </a:r>
            <a:r>
              <a:rPr lang="en-US" sz="1100" b="0" i="0" dirty="0">
                <a:solidFill>
                  <a:schemeClr val="bg1"/>
                </a:solidFill>
                <a:effectLst/>
                <a:latin typeface="Google Sans Text"/>
              </a:rPr>
              <a:t> This internal membrane mirrors the flag's design: its </a:t>
            </a:r>
            <a:r>
              <a:rPr lang="en-US" sz="1100" b="1" i="0" dirty="0">
                <a:solidFill>
                  <a:schemeClr val="bg1"/>
                </a:solidFill>
                <a:effectLst/>
                <a:latin typeface="Google Sans Text"/>
              </a:rPr>
              <a:t>lower surface is white</a:t>
            </a:r>
            <a:r>
              <a:rPr lang="en-US" sz="1100" b="0" i="0" dirty="0">
                <a:solidFill>
                  <a:schemeClr val="bg1"/>
                </a:solidFill>
                <a:effectLst/>
                <a:latin typeface="Google Sans Text"/>
              </a:rPr>
              <a:t> (facing toward the face), and its </a:t>
            </a:r>
            <a:r>
              <a:rPr lang="en-US" sz="1100" b="1" i="0" dirty="0">
                <a:solidFill>
                  <a:schemeClr val="bg1"/>
                </a:solidFill>
                <a:effectLst/>
                <a:latin typeface="Google Sans Text"/>
              </a:rPr>
              <a:t>upper surface is yellow</a:t>
            </a:r>
            <a:r>
              <a:rPr lang="en-US" sz="1100" b="0" i="0" dirty="0">
                <a:solidFill>
                  <a:schemeClr val="bg1"/>
                </a:solidFill>
                <a:effectLst/>
                <a:latin typeface="Google Sans Text"/>
              </a:rPr>
              <a:t> (facing toward the crown of the head)</a:t>
            </a:r>
            <a:endParaRPr lang="en-US" sz="1100" dirty="0">
              <a:solidFill>
                <a:schemeClr val="bg1"/>
              </a:solidFill>
              <a:latin typeface="Calibri" pitchFamily="34" charset="0"/>
            </a:endParaRPr>
          </a:p>
          <a:p>
            <a:pPr marL="0" indent="0">
              <a:spcBef>
                <a:spcPts val="500"/>
              </a:spcBef>
              <a:buNone/>
            </a:pPr>
            <a:r>
              <a:rPr lang="en-US" sz="1100" dirty="0">
                <a:solidFill>
                  <a:schemeClr val="bg1"/>
                </a:solidFill>
                <a:latin typeface="Calibri" pitchFamily="34" charset="0"/>
              </a:rPr>
              <a:t>A century later, John Lennon would imagine a world without nations or divisions. Vallalar had already raised that vision as a flag. The Suddha Sanmarkkam Flag — still flown today.</a:t>
            </a:r>
          </a:p>
        </p:txBody>
      </p:sp>
      <p:sp>
        <p:nvSpPr>
          <p:cNvPr id="8" name="Shape 5"/>
          <p:cNvSpPr/>
          <p:nvPr/>
        </p:nvSpPr>
        <p:spPr>
          <a:xfrm>
            <a:off x="5028960" y="3020441"/>
            <a:ext cx="3840480" cy="1800000"/>
          </a:xfrm>
          <a:prstGeom prst="rect">
            <a:avLst/>
          </a:prstGeom>
          <a:solidFill>
            <a:srgbClr val="1E1C12"/>
          </a:solidFill>
          <a:ln w="6350">
            <a:solidFill>
              <a:srgbClr val="2A2010"/>
            </a:solidFill>
            <a:prstDash val="solid"/>
          </a:ln>
        </p:spPr>
        <p:txBody>
          <a:bodyPr/>
          <a:lstStyle/>
          <a:p>
            <a:endParaRPr lang="en-US" dirty="0"/>
          </a:p>
        </p:txBody>
      </p:sp>
      <p:sp>
        <p:nvSpPr>
          <p:cNvPr id="9" name="Text 6"/>
          <p:cNvSpPr/>
          <p:nvPr/>
        </p:nvSpPr>
        <p:spPr>
          <a:xfrm>
            <a:off x="5120160" y="3030699"/>
            <a:ext cx="3658080" cy="1677200"/>
          </a:xfrm>
          <a:prstGeom prst="rect">
            <a:avLst/>
          </a:prstGeom>
          <a:noFill/>
          <a:ln/>
        </p:spPr>
        <p:txBody>
          <a:bodyPr wrap="square" lIns="0" tIns="0" rIns="0" bIns="0" rtlCol="0" anchor="ctr"/>
          <a:lstStyle/>
          <a:p>
            <a:pPr marL="0" indent="0" algn="ctr">
              <a:lnSpc>
                <a:spcPct val="160000"/>
              </a:lnSpc>
              <a:buNone/>
            </a:pPr>
            <a:r>
              <a:rPr lang="en-US" sz="1050" b="1" dirty="0">
                <a:solidFill>
                  <a:srgbClr val="F5C125"/>
                </a:solidFill>
                <a:latin typeface="Calibri" pitchFamily="34" charset="0"/>
              </a:rPr>
              <a:t>The Mahamantra</a:t>
            </a:r>
          </a:p>
          <a:p>
            <a:pPr marL="0" indent="0" algn="ctr">
              <a:spcBef>
                <a:spcPts val="400"/>
              </a:spcBef>
              <a:buNone/>
            </a:pPr>
            <a:r>
              <a:rPr lang="en-US" sz="1100" i="1" dirty="0" err="1">
                <a:solidFill>
                  <a:srgbClr val="FFFFFF"/>
                </a:solidFill>
                <a:latin typeface="Georgia" pitchFamily="34" charset="0"/>
              </a:rPr>
              <a:t>ArutPerunJothi</a:t>
            </a:r>
            <a:r>
              <a:rPr lang="en-US" sz="1100" i="1" dirty="0">
                <a:solidFill>
                  <a:srgbClr val="FFFFFF"/>
                </a:solidFill>
                <a:latin typeface="Georgia" pitchFamily="34" charset="0"/>
              </a:rPr>
              <a:t>, </a:t>
            </a:r>
            <a:r>
              <a:rPr lang="en-US" sz="1100" i="1" dirty="0" err="1">
                <a:solidFill>
                  <a:srgbClr val="FFFFFF"/>
                </a:solidFill>
                <a:latin typeface="Georgia" pitchFamily="34" charset="0"/>
              </a:rPr>
              <a:t>ArutPerunJothi</a:t>
            </a:r>
            <a:r>
              <a:rPr lang="en-US" sz="1100" i="1" dirty="0">
                <a:solidFill>
                  <a:srgbClr val="FFFFFF"/>
                </a:solidFill>
                <a:latin typeface="Georgia" pitchFamily="34" charset="0"/>
              </a:rPr>
              <a:t>,</a:t>
            </a:r>
          </a:p>
          <a:p>
            <a:pPr marL="0" indent="0" algn="ctr">
              <a:lnSpc>
                <a:spcPct val="160000"/>
              </a:lnSpc>
              <a:buNone/>
            </a:pPr>
            <a:r>
              <a:rPr lang="en-US" sz="1100" i="1" dirty="0" err="1">
                <a:solidFill>
                  <a:srgbClr val="FFFFFF"/>
                </a:solidFill>
                <a:latin typeface="Georgia" pitchFamily="34" charset="0"/>
              </a:rPr>
              <a:t>TanniPerunKarunai</a:t>
            </a:r>
            <a:r>
              <a:rPr lang="en-US" sz="1100" i="1" dirty="0">
                <a:solidFill>
                  <a:srgbClr val="FFFFFF"/>
                </a:solidFill>
                <a:latin typeface="Georgia" pitchFamily="34" charset="0"/>
              </a:rPr>
              <a:t>, </a:t>
            </a:r>
            <a:r>
              <a:rPr lang="en-US" sz="1100" i="1" dirty="0" err="1">
                <a:solidFill>
                  <a:srgbClr val="FFFFFF"/>
                </a:solidFill>
                <a:latin typeface="Georgia" pitchFamily="34" charset="0"/>
              </a:rPr>
              <a:t>ArutPerunJothi</a:t>
            </a:r>
            <a:r>
              <a:rPr lang="en-US" sz="1100" i="1" dirty="0">
                <a:solidFill>
                  <a:srgbClr val="FFFFFF"/>
                </a:solidFill>
                <a:latin typeface="Georgia" pitchFamily="34" charset="0"/>
              </a:rPr>
              <a:t>.</a:t>
            </a:r>
          </a:p>
          <a:p>
            <a:pPr marL="0" indent="0" algn="ctr">
              <a:lnSpc>
                <a:spcPct val="160000"/>
              </a:lnSpc>
              <a:buNone/>
            </a:pPr>
            <a:r>
              <a:rPr lang="en-US" sz="1100" i="1" dirty="0">
                <a:solidFill>
                  <a:srgbClr val="FFFFFF"/>
                </a:solidFill>
                <a:latin typeface="Georgia" pitchFamily="34" charset="0"/>
              </a:rPr>
              <a:t>Vast Grace Light – Vast Grace Light</a:t>
            </a:r>
          </a:p>
          <a:p>
            <a:pPr marL="0" indent="0" algn="ctr">
              <a:lnSpc>
                <a:spcPct val="160000"/>
              </a:lnSpc>
              <a:buNone/>
            </a:pPr>
            <a:r>
              <a:rPr lang="en-US" sz="1100" i="1" dirty="0">
                <a:solidFill>
                  <a:srgbClr val="FFFFFF"/>
                </a:solidFill>
                <a:latin typeface="Georgia" pitchFamily="34" charset="0"/>
              </a:rPr>
              <a:t>Unique Vast Compassion – Vast Grace Light</a:t>
            </a:r>
          </a:p>
          <a:p>
            <a:pPr marL="0" indent="0" algn="ctr">
              <a:spcBef>
                <a:spcPts val="500"/>
              </a:spcBef>
              <a:buNone/>
            </a:pPr>
            <a:r>
              <a:rPr lang="en-US" sz="1100" dirty="0">
                <a:solidFill>
                  <a:schemeClr val="bg1"/>
                </a:solidFill>
                <a:latin typeface="Calibri" pitchFamily="34" charset="0"/>
              </a:rPr>
              <a:t>Given that same day.  for every person who would ever seek the Grace Light.</a:t>
            </a:r>
          </a:p>
        </p:txBody>
      </p:sp>
      <p:sp>
        <p:nvSpPr>
          <p:cNvPr id="10" name="Text 7"/>
          <p:cNvSpPr/>
          <p:nvPr/>
        </p:nvSpPr>
        <p:spPr>
          <a:xfrm>
            <a:off x="365760" y="4498766"/>
            <a:ext cx="8229600" cy="292608"/>
          </a:xfrm>
          <a:prstGeom prst="rect">
            <a:avLst/>
          </a:prstGeom>
          <a:noFill/>
          <a:ln/>
        </p:spPr>
        <p:txBody>
          <a:bodyPr wrap="square" lIns="0" tIns="0" rIns="0" bIns="0" rtlCol="0" anchor="ctr"/>
          <a:lstStyle/>
          <a:p>
            <a:pPr marL="0" indent="0">
              <a:buNone/>
            </a:pPr>
            <a:r>
              <a:rPr lang="en-US" sz="1300" i="1" dirty="0">
                <a:solidFill>
                  <a:srgbClr val="E0C060"/>
                </a:solidFill>
                <a:latin typeface="Georgia" pitchFamily="34" charset="0"/>
              </a:rPr>
              <a:t>It was not necessarily a goodbye. </a:t>
            </a:r>
          </a:p>
          <a:p>
            <a:pPr marL="0" indent="0">
              <a:buNone/>
            </a:pPr>
            <a:r>
              <a:rPr lang="en-US" sz="1300" i="1" dirty="0">
                <a:solidFill>
                  <a:srgbClr val="E0C060"/>
                </a:solidFill>
                <a:latin typeface="Georgia" pitchFamily="34" charset="0"/>
              </a:rPr>
              <a:t>He was completing what he came to do.</a:t>
            </a:r>
          </a:p>
        </p:txBody>
      </p:sp>
      <p:sp>
        <p:nvSpPr>
          <p:cNvPr id="11" name="Text 8"/>
          <p:cNvSpPr/>
          <p:nvPr/>
        </p:nvSpPr>
        <p:spPr>
          <a:xfrm>
            <a:off x="0" y="4892040"/>
            <a:ext cx="9144000" cy="182880"/>
          </a:xfrm>
          <a:prstGeom prst="rect">
            <a:avLst/>
          </a:prstGeom>
          <a:noFill/>
          <a:ln/>
        </p:spPr>
        <p:txBody>
          <a:bodyPr wrap="square" lIns="0" tIns="0" rIns="0" bIns="0" rtlCol="0" anchor="ctr"/>
          <a:lstStyle/>
          <a:p>
            <a:pPr marL="0" indent="0" algn="ctr">
              <a:buNone/>
            </a:pPr>
            <a:endParaRPr lang="en-US" sz="750" dirty="0">
              <a:solidFill>
                <a:srgbClr val="444433"/>
              </a:solidFill>
              <a:latin typeface="Calibri" pitchFamily="34" charset="0"/>
            </a:endParaRPr>
          </a:p>
        </p:txBody>
      </p:sp>
      <p:pic>
        <p:nvPicPr>
          <p:cNvPr id="13" name="Picture 12">
            <a:extLst>
              <a:ext uri="{FF2B5EF4-FFF2-40B4-BE49-F238E27FC236}">
                <a16:creationId xmlns:a16="http://schemas.microsoft.com/office/drawing/2014/main" id="{F700FDF4-583E-7B70-9862-58DD6E18BB5A}"/>
              </a:ext>
            </a:extLst>
          </p:cNvPr>
          <p:cNvPicPr>
            <a:picLocks noChangeAspect="1"/>
          </p:cNvPicPr>
          <p:nvPr/>
        </p:nvPicPr>
        <p:blipFill>
          <a:blip r:embed="rId2"/>
          <a:stretch>
            <a:fillRect/>
          </a:stretch>
        </p:blipFill>
        <p:spPr>
          <a:xfrm>
            <a:off x="5613915" y="1291807"/>
            <a:ext cx="2670570" cy="15609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9">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DD521F"/>
          </a:solidFill>
          <a:ln w="12700">
            <a:solidFill>
              <a:srgbClr val="DD521F"/>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F5C125"/>
                </a:solidFill>
                <a:latin typeface="Calibri" pitchFamily="34" charset="0"/>
                <a:ea typeface="Calibri" pitchFamily="34" charset="-122"/>
                <a:cs typeface="Calibri" pitchFamily="34" charset="-120"/>
              </a:rPr>
              <a:t>JANUARY 30, 1874  ·  METTUKUPPAM</a:t>
            </a:r>
            <a:endParaRPr lang="en-US" sz="850" dirty="0"/>
          </a:p>
        </p:txBody>
      </p:sp>
      <p:sp>
        <p:nvSpPr>
          <p:cNvPr id="4" name="Text 2"/>
          <p:cNvSpPr/>
          <p:nvPr/>
        </p:nvSpPr>
        <p:spPr>
          <a:xfrm>
            <a:off x="548640" y="566928"/>
            <a:ext cx="5303520" cy="960120"/>
          </a:xfrm>
          <a:prstGeom prst="rect">
            <a:avLst/>
          </a:prstGeom>
          <a:noFill/>
          <a:ln/>
        </p:spPr>
        <p:txBody>
          <a:bodyPr wrap="square" lIns="0" tIns="0" rIns="0" bIns="0" rtlCol="0" anchor="ctr"/>
          <a:lstStyle/>
          <a:p>
            <a:pPr marL="0" indent="0">
              <a:lnSpc>
                <a:spcPct val="125000"/>
              </a:lnSpc>
              <a:buNone/>
            </a:pPr>
            <a:r>
              <a:rPr lang="en-US" sz="2000" b="1" dirty="0">
                <a:solidFill>
                  <a:srgbClr val="FFFFFF"/>
                </a:solidFill>
                <a:latin typeface="Georgia" pitchFamily="34" charset="0"/>
                <a:ea typeface="Georgia" pitchFamily="34" charset="-122"/>
                <a:cs typeface="Georgia" pitchFamily="34" charset="-120"/>
              </a:rPr>
              <a:t>He walked into a room in </a:t>
            </a:r>
            <a:r>
              <a:rPr lang="en-US" sz="2000" b="1" dirty="0" err="1">
                <a:solidFill>
                  <a:srgbClr val="FFFFFF"/>
                </a:solidFill>
                <a:latin typeface="Georgia" pitchFamily="34" charset="0"/>
                <a:ea typeface="Georgia" pitchFamily="34" charset="-122"/>
                <a:cs typeface="Georgia" pitchFamily="34" charset="-120"/>
              </a:rPr>
              <a:t>Mettukuppam</a:t>
            </a:r>
            <a:r>
              <a:rPr lang="en-US" sz="2000" b="1" dirty="0">
                <a:solidFill>
                  <a:srgbClr val="FFFFFF"/>
                </a:solidFill>
                <a:latin typeface="Georgia" pitchFamily="34" charset="0"/>
                <a:ea typeface="Georgia" pitchFamily="34" charset="-122"/>
                <a:cs typeface="Georgia" pitchFamily="34" charset="-120"/>
              </a:rPr>
              <a:t>.</a:t>
            </a:r>
            <a:endParaRPr lang="en-US" sz="2000" dirty="0"/>
          </a:p>
          <a:p>
            <a:pPr marL="0" indent="0">
              <a:lnSpc>
                <a:spcPct val="125000"/>
              </a:lnSpc>
              <a:buNone/>
            </a:pPr>
            <a:r>
              <a:rPr lang="en-US" sz="2000" b="1" dirty="0">
                <a:solidFill>
                  <a:srgbClr val="FFFFFF"/>
                </a:solidFill>
                <a:latin typeface="Georgia" pitchFamily="34" charset="0"/>
                <a:ea typeface="Georgia" pitchFamily="34" charset="-122"/>
                <a:cs typeface="Georgia" pitchFamily="34" charset="-120"/>
              </a:rPr>
              <a:t>And was never seen again.</a:t>
            </a:r>
            <a:endParaRPr lang="en-US" sz="2000" dirty="0"/>
          </a:p>
        </p:txBody>
      </p:sp>
      <p:pic>
        <p:nvPicPr>
          <p:cNvPr id="5" name="Image 0" descr="preencoded.png"/>
          <p:cNvPicPr>
            <a:picLocks noChangeAspect="1"/>
          </p:cNvPicPr>
          <p:nvPr/>
        </p:nvPicPr>
        <p:blipFill>
          <a:blip r:embed="rId3"/>
          <a:srcRect/>
          <a:stretch/>
        </p:blipFill>
        <p:spPr>
          <a:xfrm>
            <a:off x="6053328" y="298586"/>
            <a:ext cx="2743200" cy="21748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hape 4"/>
          <p:cNvSpPr/>
          <p:nvPr/>
        </p:nvSpPr>
        <p:spPr>
          <a:xfrm>
            <a:off x="548640" y="1691639"/>
            <a:ext cx="5321808" cy="1924813"/>
          </a:xfrm>
          <a:prstGeom prst="rect">
            <a:avLst/>
          </a:prstGeom>
          <a:solidFill>
            <a:srgbClr val="1E1C12"/>
          </a:solidFill>
          <a:ln w="6350">
            <a:solidFill>
              <a:srgbClr val="2A2010"/>
            </a:solidFill>
            <a:prstDash val="solid"/>
          </a:ln>
        </p:spPr>
      </p:sp>
      <p:sp>
        <p:nvSpPr>
          <p:cNvPr id="9" name="Text 5"/>
          <p:cNvSpPr/>
          <p:nvPr/>
        </p:nvSpPr>
        <p:spPr>
          <a:xfrm>
            <a:off x="731520" y="1731030"/>
            <a:ext cx="4937760" cy="256032"/>
          </a:xfrm>
          <a:prstGeom prst="rect">
            <a:avLst/>
          </a:prstGeom>
          <a:noFill/>
          <a:ln/>
        </p:spPr>
        <p:txBody>
          <a:bodyPr wrap="square" lIns="0" tIns="0" rIns="0" bIns="0" rtlCol="0" anchor="ctr"/>
          <a:lstStyle/>
          <a:p>
            <a:pPr marL="0" indent="0">
              <a:buNone/>
            </a:pPr>
            <a:r>
              <a:rPr lang="en-US" sz="850" b="1" kern="0" spc="300" dirty="0">
                <a:solidFill>
                  <a:srgbClr val="DD521F"/>
                </a:solidFill>
                <a:latin typeface="Calibri" pitchFamily="34" charset="0"/>
                <a:ea typeface="Calibri" pitchFamily="34" charset="-122"/>
                <a:cs typeface="Calibri" pitchFamily="34" charset="-120"/>
              </a:rPr>
              <a:t>OFFICIAL COLONIAL RECORD</a:t>
            </a:r>
            <a:endParaRPr lang="en-US" sz="850" dirty="0"/>
          </a:p>
        </p:txBody>
      </p:sp>
      <p:sp>
        <p:nvSpPr>
          <p:cNvPr id="10" name="Text 6"/>
          <p:cNvSpPr/>
          <p:nvPr/>
        </p:nvSpPr>
        <p:spPr>
          <a:xfrm>
            <a:off x="731520" y="2368296"/>
            <a:ext cx="4937760" cy="685800"/>
          </a:xfrm>
          <a:prstGeom prst="rect">
            <a:avLst/>
          </a:prstGeom>
          <a:noFill/>
          <a:ln/>
        </p:spPr>
        <p:txBody>
          <a:bodyPr wrap="square" lIns="0" tIns="0" rIns="0" bIns="0" rtlCol="0" anchor="ctr"/>
          <a:lstStyle/>
          <a:p>
            <a:pPr marL="0" indent="0">
              <a:lnSpc>
                <a:spcPct val="150000"/>
              </a:lnSpc>
              <a:buNone/>
            </a:pPr>
            <a:r>
              <a:rPr lang="en-US" sz="1300" dirty="0">
                <a:solidFill>
                  <a:schemeClr val="bg1"/>
                </a:solidFill>
                <a:latin typeface="Calibri" pitchFamily="34" charset="0"/>
                <a:ea typeface="Calibri" pitchFamily="34" charset="-122"/>
                <a:cs typeface="Calibri" pitchFamily="34" charset="-120"/>
              </a:rPr>
              <a:t>District Collector John Henry. Garstin I.C.S., with the District Medical Officer and Superintendent of Police, forced the door open in May 1874. The room was empty. No exit. No remains. It’s said that the room emanated a pleasant smell of camphor, his typical scent from his purified body.</a:t>
            </a:r>
            <a:endParaRPr lang="en-US" sz="1300" dirty="0">
              <a:solidFill>
                <a:schemeClr val="bg1"/>
              </a:solidFill>
            </a:endParaRPr>
          </a:p>
        </p:txBody>
      </p:sp>
      <p:sp>
        <p:nvSpPr>
          <p:cNvPr id="11" name="Text 7"/>
          <p:cNvSpPr/>
          <p:nvPr/>
        </p:nvSpPr>
        <p:spPr>
          <a:xfrm>
            <a:off x="722376" y="3022092"/>
            <a:ext cx="4937760" cy="411480"/>
          </a:xfrm>
          <a:prstGeom prst="rect">
            <a:avLst/>
          </a:prstGeom>
          <a:noFill/>
          <a:ln/>
        </p:spPr>
        <p:txBody>
          <a:bodyPr wrap="square" lIns="0" tIns="0" rIns="0" bIns="0" rtlCol="0" anchor="ctr"/>
          <a:lstStyle/>
          <a:p>
            <a:pPr marL="0" indent="0">
              <a:buNone/>
            </a:pPr>
            <a:endParaRPr lang="en-US" sz="1300" dirty="0"/>
          </a:p>
        </p:txBody>
      </p:sp>
      <p:sp>
        <p:nvSpPr>
          <p:cNvPr id="12" name="Text 8"/>
          <p:cNvSpPr/>
          <p:nvPr/>
        </p:nvSpPr>
        <p:spPr>
          <a:xfrm>
            <a:off x="6053328" y="4777740"/>
            <a:ext cx="2743200" cy="228600"/>
          </a:xfrm>
          <a:prstGeom prst="rect">
            <a:avLst/>
          </a:prstGeom>
          <a:noFill/>
          <a:ln/>
        </p:spPr>
        <p:txBody>
          <a:bodyPr wrap="square" lIns="0" tIns="0" rIns="0" bIns="0" rtlCol="0" anchor="ctr"/>
          <a:lstStyle/>
          <a:p>
            <a:pPr marL="0" indent="0" algn="ctr">
              <a:buNone/>
            </a:pPr>
            <a:r>
              <a:rPr lang="en-US" sz="1000" b="1" i="1" dirty="0">
                <a:solidFill>
                  <a:schemeClr val="bg1"/>
                </a:solidFill>
                <a:latin typeface="Calibri" pitchFamily="34" charset="0"/>
                <a:ea typeface="Calibri" pitchFamily="34" charset="-122"/>
                <a:cs typeface="Calibri" pitchFamily="34" charset="-120"/>
              </a:rPr>
              <a:t>Madras District Gazetteer, South Arcot, 1906  —  W. Francis I.C.S.  ·  Tamil Nadu State Archives</a:t>
            </a:r>
            <a:endParaRPr lang="en-US" sz="1000" b="1" dirty="0">
              <a:solidFill>
                <a:schemeClr val="bg1"/>
              </a:solidFill>
            </a:endParaRPr>
          </a:p>
        </p:txBody>
      </p:sp>
      <p:sp>
        <p:nvSpPr>
          <p:cNvPr id="13" name="Text 9"/>
          <p:cNvSpPr/>
          <p:nvPr/>
        </p:nvSpPr>
        <p:spPr>
          <a:xfrm>
            <a:off x="548640" y="3835908"/>
            <a:ext cx="5321808" cy="502920"/>
          </a:xfrm>
          <a:prstGeom prst="rect">
            <a:avLst/>
          </a:prstGeom>
          <a:noFill/>
          <a:ln/>
        </p:spPr>
        <p:txBody>
          <a:bodyPr wrap="square" lIns="0" tIns="0" rIns="0" bIns="0" rtlCol="0" anchor="ctr"/>
          <a:lstStyle/>
          <a:p>
            <a:pPr marL="0" indent="0">
              <a:lnSpc>
                <a:spcPct val="150000"/>
              </a:lnSpc>
              <a:buNone/>
            </a:pPr>
            <a:r>
              <a:rPr lang="en-US" sz="1350" i="1" dirty="0">
                <a:solidFill>
                  <a:srgbClr val="F5C125"/>
                </a:solidFill>
                <a:latin typeface="Georgia" pitchFamily="34" charset="0"/>
                <a:ea typeface="Georgia" pitchFamily="34" charset="-122"/>
                <a:cs typeface="Georgia" pitchFamily="34" charset="-120"/>
              </a:rPr>
              <a:t>We do not ask you to believe what happened in 1874.</a:t>
            </a:r>
            <a:endParaRPr lang="en-US" sz="1350" dirty="0"/>
          </a:p>
          <a:p>
            <a:pPr marL="0" indent="0">
              <a:lnSpc>
                <a:spcPct val="150000"/>
              </a:lnSpc>
              <a:buNone/>
            </a:pPr>
            <a:r>
              <a:rPr lang="en-US" sz="1350" i="1" dirty="0">
                <a:solidFill>
                  <a:srgbClr val="F5C125"/>
                </a:solidFill>
                <a:latin typeface="Georgia" pitchFamily="34" charset="0"/>
                <a:ea typeface="Georgia" pitchFamily="34" charset="-122"/>
                <a:cs typeface="Georgia" pitchFamily="34" charset="-120"/>
              </a:rPr>
              <a:t>We ask you to examine what he left behind.</a:t>
            </a:r>
            <a:endParaRPr lang="en-US" sz="1350" dirty="0"/>
          </a:p>
        </p:txBody>
      </p:sp>
      <p:sp>
        <p:nvSpPr>
          <p:cNvPr id="14" name="Text 10"/>
          <p:cNvSpPr/>
          <p:nvPr/>
        </p:nvSpPr>
        <p:spPr>
          <a:xfrm>
            <a:off x="0" y="4892040"/>
            <a:ext cx="9144000" cy="182880"/>
          </a:xfrm>
          <a:prstGeom prst="rect">
            <a:avLst/>
          </a:prstGeom>
          <a:noFill/>
          <a:ln/>
        </p:spPr>
        <p:txBody>
          <a:bodyPr wrap="square" lIns="0" tIns="0" rIns="0" bIns="0" rtlCol="0" anchor="ctr"/>
          <a:lstStyle/>
          <a:p>
            <a:pPr marL="0" indent="0" algn="ctr">
              <a:buNone/>
            </a:pPr>
            <a:r>
              <a:rPr lang="en-US" sz="750" dirty="0">
                <a:solidFill>
                  <a:srgbClr val="444433"/>
                </a:solidFill>
                <a:latin typeface="Calibri" pitchFamily="34" charset="0"/>
                <a:ea typeface="Calibri" pitchFamily="34" charset="-122"/>
                <a:cs typeface="Calibri" pitchFamily="34" charset="-120"/>
              </a:rPr>
              <a:t>sanmarkkamlife.org</a:t>
            </a:r>
            <a:endParaRPr lang="en-US" sz="750" dirty="0"/>
          </a:p>
        </p:txBody>
      </p:sp>
      <p:pic>
        <p:nvPicPr>
          <p:cNvPr id="2050" name="Picture 2" descr="Aalayam Kanden (Temples I saw): Arutperumjothi - A journey through the life  of Ramalinga Vallalar!">
            <a:extLst>
              <a:ext uri="{FF2B5EF4-FFF2-40B4-BE49-F238E27FC236}">
                <a16:creationId xmlns:a16="http://schemas.microsoft.com/office/drawing/2014/main" id="{4842236B-0F4E-DBC7-C7B2-10322FBDF9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6472" y="2601467"/>
            <a:ext cx="2038276" cy="210453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B93720"/>
          </a:solidFill>
          <a:ln w="12700">
            <a:solidFill>
              <a:srgbClr val="B93720"/>
            </a:solidFill>
            <a:prstDash val="solid"/>
          </a:ln>
        </p:spPr>
      </p:sp>
      <p:sp>
        <p:nvSpPr>
          <p:cNvPr id="3" name="Text 1"/>
          <p:cNvSpPr/>
          <p:nvPr/>
        </p:nvSpPr>
        <p:spPr>
          <a:xfrm>
            <a:off x="548640" y="256032"/>
            <a:ext cx="8229600" cy="201168"/>
          </a:xfrm>
          <a:prstGeom prst="rect">
            <a:avLst/>
          </a:prstGeom>
          <a:noFill/>
          <a:ln/>
        </p:spPr>
        <p:txBody>
          <a:bodyPr wrap="square" lIns="0" tIns="0" rIns="0" bIns="0" rtlCol="0" anchor="ctr"/>
          <a:lstStyle/>
          <a:p>
            <a:pPr marL="0" indent="0">
              <a:buNone/>
            </a:pPr>
            <a:r>
              <a:rPr lang="en-US" sz="850" b="1" kern="0" spc="500" dirty="0">
                <a:solidFill>
                  <a:srgbClr val="B93720"/>
                </a:solidFill>
                <a:latin typeface="Calibri" pitchFamily="34" charset="0"/>
              </a:rPr>
              <a:t>SAHAKALPI  ·  THE SCIENCE OF DEATHLESSNESS  ·  04</a:t>
            </a:r>
          </a:p>
        </p:txBody>
      </p:sp>
      <p:sp>
        <p:nvSpPr>
          <p:cNvPr id="4" name="Text 2"/>
          <p:cNvSpPr/>
          <p:nvPr/>
        </p:nvSpPr>
        <p:spPr>
          <a:xfrm>
            <a:off x="414996" y="476704"/>
            <a:ext cx="900333" cy="619360"/>
          </a:xfrm>
          <a:prstGeom prst="rect">
            <a:avLst/>
          </a:prstGeom>
          <a:noFill/>
          <a:ln/>
        </p:spPr>
        <p:txBody>
          <a:bodyPr wrap="square" lIns="0" tIns="0" rIns="0" bIns="0" rtlCol="0" anchor="ctr"/>
          <a:lstStyle/>
          <a:p>
            <a:pPr marL="0" indent="0">
              <a:buNone/>
            </a:pPr>
            <a:r>
              <a:rPr lang="en-US" sz="4000" b="1" dirty="0">
                <a:solidFill>
                  <a:srgbClr val="B93720"/>
                </a:solidFill>
                <a:latin typeface="Georgia" pitchFamily="34" charset="0"/>
              </a:rPr>
              <a:t>03</a:t>
            </a:r>
          </a:p>
        </p:txBody>
      </p:sp>
      <p:sp>
        <p:nvSpPr>
          <p:cNvPr id="5" name="Text 3"/>
          <p:cNvSpPr/>
          <p:nvPr/>
        </p:nvSpPr>
        <p:spPr>
          <a:xfrm>
            <a:off x="1370000" y="512064"/>
            <a:ext cx="7226000" cy="548640"/>
          </a:xfrm>
          <a:prstGeom prst="rect">
            <a:avLst/>
          </a:prstGeom>
          <a:noFill/>
          <a:ln/>
        </p:spPr>
        <p:txBody>
          <a:bodyPr wrap="square" lIns="0" tIns="0" rIns="0" bIns="0" rtlCol="0" anchor="b"/>
          <a:lstStyle/>
          <a:p>
            <a:pPr marL="0" indent="0">
              <a:lnSpc>
                <a:spcPct val="115000"/>
              </a:lnSpc>
              <a:buNone/>
            </a:pPr>
            <a:r>
              <a:rPr lang="en-US" sz="2800" b="1" dirty="0">
                <a:solidFill>
                  <a:srgbClr val="FFFFFF"/>
                </a:solidFill>
                <a:latin typeface="Georgia" pitchFamily="34" charset="0"/>
              </a:rPr>
              <a:t>Gnana </a:t>
            </a:r>
            <a:r>
              <a:rPr lang="en-US" sz="2800" b="1" dirty="0" err="1">
                <a:solidFill>
                  <a:srgbClr val="FFFFFF"/>
                </a:solidFill>
                <a:latin typeface="Georgia" pitchFamily="34" charset="0"/>
              </a:rPr>
              <a:t>Degam</a:t>
            </a:r>
            <a:r>
              <a:rPr lang="en-US" sz="2800" b="1" dirty="0">
                <a:solidFill>
                  <a:srgbClr val="FFFFFF"/>
                </a:solidFill>
                <a:latin typeface="Georgia" pitchFamily="34" charset="0"/>
              </a:rPr>
              <a:t> </a:t>
            </a:r>
            <a:r>
              <a:rPr lang="en-US" sz="1400" dirty="0">
                <a:solidFill>
                  <a:srgbClr val="B93720"/>
                </a:solidFill>
                <a:latin typeface="Calibri" pitchFamily="34" charset="0"/>
              </a:rPr>
              <a:t>The Body of Wisdom and Light</a:t>
            </a:r>
          </a:p>
        </p:txBody>
      </p:sp>
      <p:sp>
        <p:nvSpPr>
          <p:cNvPr id="6" name="Shape 5"/>
          <p:cNvSpPr/>
          <p:nvPr/>
        </p:nvSpPr>
        <p:spPr>
          <a:xfrm>
            <a:off x="640080" y="1168528"/>
            <a:ext cx="8046720" cy="3718939"/>
          </a:xfrm>
          <a:prstGeom prst="rect">
            <a:avLst/>
          </a:prstGeom>
          <a:solidFill>
            <a:srgbClr val="1E1C12"/>
          </a:solidFill>
          <a:ln w="6350">
            <a:solidFill>
              <a:srgbClr val="2A2010"/>
            </a:solidFill>
            <a:prstDash val="solid"/>
          </a:ln>
        </p:spPr>
      </p:sp>
      <p:sp>
        <p:nvSpPr>
          <p:cNvPr id="7" name="Shape 6"/>
          <p:cNvSpPr/>
          <p:nvPr/>
        </p:nvSpPr>
        <p:spPr>
          <a:xfrm flipH="1">
            <a:off x="603503" y="1168529"/>
            <a:ext cx="45719" cy="3718938"/>
          </a:xfrm>
          <a:prstGeom prst="rect">
            <a:avLst/>
          </a:prstGeom>
          <a:solidFill>
            <a:srgbClr val="B93720"/>
          </a:solidFill>
          <a:ln w="12700">
            <a:solidFill>
              <a:srgbClr val="B93720"/>
            </a:solidFill>
            <a:prstDash val="solid"/>
          </a:ln>
        </p:spPr>
      </p:sp>
      <p:sp>
        <p:nvSpPr>
          <p:cNvPr id="8" name="Text 7"/>
          <p:cNvSpPr/>
          <p:nvPr/>
        </p:nvSpPr>
        <p:spPr>
          <a:xfrm>
            <a:off x="731520" y="1442616"/>
            <a:ext cx="7680240" cy="3444852"/>
          </a:xfrm>
          <a:prstGeom prst="rect">
            <a:avLst/>
          </a:prstGeom>
          <a:noFill/>
          <a:ln/>
        </p:spPr>
        <p:txBody>
          <a:bodyPr wrap="square" lIns="0" tIns="0" rIns="0" bIns="0" rtlCol="0" anchor="t"/>
          <a:lstStyle/>
          <a:p>
            <a:pPr marL="0" indent="0">
              <a:lnSpc>
                <a:spcPct val="155000"/>
              </a:lnSpc>
              <a:buNone/>
            </a:pPr>
            <a:r>
              <a:rPr lang="en-US" sz="1400" dirty="0">
                <a:solidFill>
                  <a:schemeClr val="bg1"/>
                </a:solidFill>
                <a:latin typeface="Calibri" pitchFamily="34" charset="0"/>
              </a:rPr>
              <a:t>The final stage. The Gnana </a:t>
            </a:r>
            <a:r>
              <a:rPr lang="en-US" sz="1400" dirty="0" err="1">
                <a:solidFill>
                  <a:schemeClr val="bg1"/>
                </a:solidFill>
                <a:latin typeface="Calibri" pitchFamily="34" charset="0"/>
              </a:rPr>
              <a:t>Deham</a:t>
            </a:r>
            <a:r>
              <a:rPr lang="en-US" sz="1400" dirty="0">
                <a:solidFill>
                  <a:schemeClr val="bg1"/>
                </a:solidFill>
                <a:latin typeface="Calibri" pitchFamily="34" charset="0"/>
              </a:rPr>
              <a:t> is formed from grace-essence. The Vast Grace Light itself, made form. Fully Attained January 30, 1874  ·  At </a:t>
            </a:r>
            <a:r>
              <a:rPr lang="en-US" sz="1400" dirty="0" err="1">
                <a:solidFill>
                  <a:schemeClr val="bg1"/>
                </a:solidFill>
                <a:latin typeface="Calibri" pitchFamily="34" charset="0"/>
              </a:rPr>
              <a:t>Mettukuppam</a:t>
            </a:r>
            <a:endParaRPr lang="en-US" sz="1150" dirty="0">
              <a:solidFill>
                <a:schemeClr val="bg1"/>
              </a:solidFill>
              <a:latin typeface="Calibri" pitchFamily="34" charset="0"/>
            </a:endParaRPr>
          </a:p>
          <a:p>
            <a:pPr marL="0" indent="0">
              <a:spcBef>
                <a:spcPts val="600"/>
              </a:spcBef>
              <a:buNone/>
            </a:pPr>
            <a:r>
              <a:rPr lang="en-US" sz="1400" b="1" dirty="0">
                <a:solidFill>
                  <a:srgbClr val="B93720"/>
                </a:solidFill>
                <a:latin typeface="Calibri" pitchFamily="34" charset="0"/>
              </a:rPr>
              <a:t>It Perceives Everything, Everywhere, Simultaneously</a:t>
            </a:r>
          </a:p>
          <a:p>
            <a:pPr marL="0" indent="0">
              <a:spcBef>
                <a:spcPts val="200"/>
              </a:spcBef>
              <a:buNone/>
            </a:pPr>
            <a:r>
              <a:rPr lang="en-US" sz="1400" dirty="0">
                <a:solidFill>
                  <a:schemeClr val="bg1"/>
                </a:solidFill>
                <a:latin typeface="Calibri" pitchFamily="34" charset="0"/>
              </a:rPr>
              <a:t>From one point: sees, hears, tastes, touches, smells anything anywhere in all universes simultaneously. Every being. Every outcome. Every moment.</a:t>
            </a:r>
          </a:p>
          <a:p>
            <a:pPr marL="0" indent="0">
              <a:spcBef>
                <a:spcPts val="600"/>
              </a:spcBef>
              <a:buNone/>
            </a:pPr>
            <a:r>
              <a:rPr lang="en-US" sz="1400" b="1" dirty="0">
                <a:solidFill>
                  <a:srgbClr val="B93720"/>
                </a:solidFill>
                <a:latin typeface="Calibri" pitchFamily="34" charset="0"/>
              </a:rPr>
              <a:t>It Has Transcended Time Completely</a:t>
            </a:r>
          </a:p>
          <a:p>
            <a:pPr marL="0" indent="0">
              <a:spcBef>
                <a:spcPts val="200"/>
              </a:spcBef>
              <a:buNone/>
            </a:pPr>
            <a:r>
              <a:rPr lang="en-US" sz="1400" dirty="0">
                <a:solidFill>
                  <a:schemeClr val="bg1"/>
                </a:solidFill>
                <a:latin typeface="Calibri" pitchFamily="34" charset="0"/>
              </a:rPr>
              <a:t>Kālātītāṉ — one who has completely transcended time. Completely. January 30, 1874. He walked in. He entered everything.</a:t>
            </a:r>
          </a:p>
          <a:p>
            <a:pPr marL="0" indent="0">
              <a:spcBef>
                <a:spcPts val="600"/>
              </a:spcBef>
              <a:buNone/>
            </a:pPr>
            <a:r>
              <a:rPr lang="en-US" sz="1400" b="1" dirty="0">
                <a:solidFill>
                  <a:srgbClr val="B93720"/>
                </a:solidFill>
                <a:latin typeface="Calibri" pitchFamily="34" charset="0"/>
              </a:rPr>
              <a:t>Omnipotent, Omniscient, Omnipresent</a:t>
            </a:r>
          </a:p>
          <a:p>
            <a:pPr marL="0" indent="0">
              <a:spcBef>
                <a:spcPts val="200"/>
              </a:spcBef>
              <a:buNone/>
            </a:pPr>
            <a:r>
              <a:rPr lang="en-US" sz="1400" dirty="0">
                <a:solidFill>
                  <a:schemeClr val="bg1"/>
                </a:solidFill>
                <a:latin typeface="Calibri" pitchFamily="34" charset="0"/>
              </a:rPr>
              <a:t>Has reached the stature of Supreme Godhead. All powerful body, All-knowing and All-present. </a:t>
            </a:r>
            <a:br>
              <a:rPr lang="en-US" sz="1400" dirty="0">
                <a:solidFill>
                  <a:schemeClr val="bg1"/>
                </a:solidFill>
                <a:latin typeface="Calibri" pitchFamily="34" charset="0"/>
              </a:rPr>
            </a:br>
            <a:br>
              <a:rPr lang="en-US" sz="1400" dirty="0">
                <a:solidFill>
                  <a:schemeClr val="bg1"/>
                </a:solidFill>
                <a:latin typeface="Calibri" pitchFamily="34" charset="0"/>
              </a:rPr>
            </a:br>
            <a:endParaRPr lang="en-US" sz="1400" dirty="0">
              <a:solidFill>
                <a:schemeClr val="bg1"/>
              </a:solidFill>
              <a:latin typeface="Calibri" pitchFamily="34" charset="0"/>
            </a:endParaRPr>
          </a:p>
          <a:p>
            <a:pPr marL="0" indent="0">
              <a:spcBef>
                <a:spcPts val="200"/>
              </a:spcBef>
              <a:buNone/>
            </a:pPr>
            <a:endParaRPr lang="en-US" sz="1400" dirty="0">
              <a:solidFill>
                <a:schemeClr val="bg1"/>
              </a:solidFill>
              <a:latin typeface="Calibri" pitchFamily="34" charset="0"/>
            </a:endParaRPr>
          </a:p>
        </p:txBody>
      </p:sp>
      <p:sp>
        <p:nvSpPr>
          <p:cNvPr id="10" name="Text 5">
            <a:extLst>
              <a:ext uri="{FF2B5EF4-FFF2-40B4-BE49-F238E27FC236}">
                <a16:creationId xmlns:a16="http://schemas.microsoft.com/office/drawing/2014/main" id="{BA008963-6581-CCC7-1E11-81F038AACD35}"/>
              </a:ext>
            </a:extLst>
          </p:cNvPr>
          <p:cNvSpPr/>
          <p:nvPr/>
        </p:nvSpPr>
        <p:spPr>
          <a:xfrm>
            <a:off x="815925" y="4289209"/>
            <a:ext cx="6421902" cy="384048"/>
          </a:xfrm>
          <a:prstGeom prst="rect">
            <a:avLst/>
          </a:prstGeom>
          <a:noFill/>
          <a:ln/>
        </p:spPr>
        <p:txBody>
          <a:bodyPr wrap="square" lIns="0" tIns="0" rIns="0" bIns="0" rtlCol="0" anchor="ctr"/>
          <a:lstStyle/>
          <a:p>
            <a:pPr marL="0" indent="0">
              <a:lnSpc>
                <a:spcPct val="140000"/>
              </a:lnSpc>
              <a:buNone/>
            </a:pPr>
            <a:r>
              <a:rPr lang="en-US" sz="1400" i="1" dirty="0">
                <a:solidFill>
                  <a:srgbClr val="FFC000"/>
                </a:solidFill>
                <a:latin typeface="Georgia" pitchFamily="34" charset="0"/>
              </a:rPr>
              <a:t>“My dear son. You have become the </a:t>
            </a:r>
            <a:r>
              <a:rPr lang="en-US" sz="1400" i="1" dirty="0" err="1">
                <a:solidFill>
                  <a:srgbClr val="FFC000"/>
                </a:solidFill>
                <a:latin typeface="Georgia" pitchFamily="34" charset="0"/>
              </a:rPr>
              <a:t>Arut</a:t>
            </a:r>
            <a:r>
              <a:rPr lang="en-US" sz="1400" i="1" dirty="0">
                <a:solidFill>
                  <a:srgbClr val="FFC000"/>
                </a:solidFill>
                <a:latin typeface="Georgia" pitchFamily="34" charset="0"/>
              </a:rPr>
              <a:t> </a:t>
            </a:r>
            <a:r>
              <a:rPr lang="en-US" sz="1400" i="1" dirty="0" err="1">
                <a:solidFill>
                  <a:srgbClr val="FFC000"/>
                </a:solidFill>
                <a:latin typeface="Georgia" pitchFamily="34" charset="0"/>
              </a:rPr>
              <a:t>Perum</a:t>
            </a:r>
            <a:r>
              <a:rPr lang="en-US" sz="1400" i="1" dirty="0">
                <a:solidFill>
                  <a:srgbClr val="FFC000"/>
                </a:solidFill>
                <a:latin typeface="Georgia" pitchFamily="34" charset="0"/>
              </a:rPr>
              <a:t> Jothi”</a:t>
            </a:r>
          </a:p>
          <a:p>
            <a:pPr marL="0" indent="0">
              <a:buNone/>
            </a:pPr>
            <a:r>
              <a:rPr lang="en-US" sz="1100" dirty="0">
                <a:solidFill>
                  <a:schemeClr val="bg1"/>
                </a:solidFill>
                <a:latin typeface="Calibri" pitchFamily="34" charset="0"/>
              </a:rPr>
              <a:t>— </a:t>
            </a:r>
            <a:r>
              <a:rPr lang="en-US" sz="1100" dirty="0" err="1">
                <a:solidFill>
                  <a:schemeClr val="bg1"/>
                </a:solidFill>
                <a:latin typeface="Calibri" pitchFamily="34" charset="0"/>
              </a:rPr>
              <a:t>Thiruarutpa</a:t>
            </a:r>
            <a:endParaRPr lang="en-US" sz="1100" dirty="0">
              <a:solidFill>
                <a:schemeClr val="bg1"/>
              </a:solidFill>
              <a:latin typeface="Calibri" pitchFamily="34" charset="0"/>
            </a:endParaRPr>
          </a:p>
        </p:txBody>
      </p:sp>
    </p:spTree>
    <p:extLst>
      <p:ext uri="{BB962C8B-B14F-4D97-AF65-F5344CB8AC3E}">
        <p14:creationId xmlns:p14="http://schemas.microsoft.com/office/powerpoint/2010/main" val="3664711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Final Dissolution">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256032"/>
            <a:ext cx="8229600" cy="548640"/>
          </a:xfrm>
          <a:prstGeom prst="rect">
            <a:avLst/>
          </a:prstGeom>
          <a:noFill/>
          <a:ln/>
        </p:spPr>
        <p:txBody>
          <a:bodyPr wrap="square" lIns="0" tIns="0" rIns="0" bIns="0" rtlCol="0" anchor="ctr"/>
          <a:lstStyle/>
          <a:p>
            <a:pPr marL="0" indent="0">
              <a:lnSpc>
                <a:spcPct val="115000"/>
              </a:lnSpc>
              <a:buNone/>
            </a:pPr>
            <a:r>
              <a:rPr lang="en-US" sz="2400" b="1" dirty="0">
                <a:solidFill>
                  <a:srgbClr val="FFFFFF"/>
                </a:solidFill>
                <a:latin typeface="Georgia" pitchFamily="34" charset="0"/>
              </a:rPr>
              <a:t>Not a cowardly escape. To guide everyone.</a:t>
            </a:r>
          </a:p>
        </p:txBody>
      </p:sp>
      <p:sp>
        <p:nvSpPr>
          <p:cNvPr id="4" name="Text 2"/>
          <p:cNvSpPr/>
          <p:nvPr/>
        </p:nvSpPr>
        <p:spPr>
          <a:xfrm>
            <a:off x="548640" y="1316118"/>
            <a:ext cx="8229600" cy="365760"/>
          </a:xfrm>
          <a:prstGeom prst="rect">
            <a:avLst/>
          </a:prstGeom>
          <a:noFill/>
          <a:ln/>
        </p:spPr>
        <p:txBody>
          <a:bodyPr wrap="square" lIns="0" tIns="0" rIns="0" bIns="0" rtlCol="0" anchor="ctr"/>
          <a:lstStyle/>
          <a:p>
            <a:pPr marL="0" indent="0">
              <a:lnSpc>
                <a:spcPct val="155000"/>
              </a:lnSpc>
              <a:buNone/>
            </a:pPr>
            <a:r>
              <a:rPr lang="en-US" sz="1400" dirty="0">
                <a:solidFill>
                  <a:schemeClr val="bg1"/>
                </a:solidFill>
                <a:latin typeface="Calibri" pitchFamily="34" charset="0"/>
              </a:rPr>
              <a:t>This is  it not to be considered a withdrawal from the world.  He announced it in his Thiru </a:t>
            </a:r>
            <a:r>
              <a:rPr lang="en-US" sz="1400" dirty="0" err="1">
                <a:solidFill>
                  <a:schemeClr val="bg1"/>
                </a:solidFill>
                <a:latin typeface="Calibri" pitchFamily="34" charset="0"/>
              </a:rPr>
              <a:t>arutpa</a:t>
            </a:r>
            <a:r>
              <a:rPr lang="en-US" sz="1400" dirty="0">
                <a:solidFill>
                  <a:schemeClr val="bg1"/>
                </a:solidFill>
                <a:latin typeface="Calibri" pitchFamily="34" charset="0"/>
              </a:rPr>
              <a:t> way before his intention to merge back.  Devotees believe </a:t>
            </a:r>
            <a:r>
              <a:rPr lang="en-US" sz="1400" dirty="0" err="1">
                <a:solidFill>
                  <a:schemeClr val="bg1"/>
                </a:solidFill>
                <a:latin typeface="Calibri" pitchFamily="34" charset="0"/>
              </a:rPr>
              <a:t>Vallalar</a:t>
            </a:r>
            <a:r>
              <a:rPr lang="en-US" sz="1400" dirty="0">
                <a:solidFill>
                  <a:schemeClr val="bg1"/>
                </a:solidFill>
                <a:latin typeface="Calibri" pitchFamily="34" charset="0"/>
              </a:rPr>
              <a:t> dissolved consciously, fully,  into the Vast Grace Light itself. Not to leave existence. To remain within it. To guide the evolution of every living being from inside the fabric of reality.</a:t>
            </a:r>
          </a:p>
        </p:txBody>
      </p:sp>
      <p:sp>
        <p:nvSpPr>
          <p:cNvPr id="5" name="Text 3"/>
          <p:cNvSpPr/>
          <p:nvPr/>
        </p:nvSpPr>
        <p:spPr>
          <a:xfrm>
            <a:off x="587327" y="2207392"/>
            <a:ext cx="8229600" cy="2012040"/>
          </a:xfrm>
          <a:prstGeom prst="rect">
            <a:avLst/>
          </a:prstGeom>
          <a:noFill/>
          <a:ln/>
        </p:spPr>
        <p:txBody>
          <a:bodyPr wrap="square" lIns="0" tIns="0" rIns="0" bIns="0" rtlCol="0" anchor="t"/>
          <a:lstStyle/>
          <a:p>
            <a:pPr marL="0" indent="0">
              <a:lnSpc>
                <a:spcPct val="165000"/>
              </a:lnSpc>
              <a:buNone/>
            </a:pPr>
            <a:r>
              <a:rPr lang="en-US" sz="1400" dirty="0">
                <a:solidFill>
                  <a:schemeClr val="bg1"/>
                </a:solidFill>
                <a:latin typeface="Calibri" pitchFamily="34" charset="0"/>
              </a:rPr>
              <a:t>Announced before his birth. Conscious at conception. Recognized the Divine at five months old. Composed sacred poetry at nine. Fed the hungry without condition. Built a house of wisdom open to all. Changed his own physical body before named witnesses and the colonial government.</a:t>
            </a:r>
          </a:p>
        </p:txBody>
      </p:sp>
      <p:sp>
        <p:nvSpPr>
          <p:cNvPr id="6" name="Shape 4"/>
          <p:cNvSpPr/>
          <p:nvPr/>
        </p:nvSpPr>
        <p:spPr>
          <a:xfrm>
            <a:off x="548640" y="3366414"/>
            <a:ext cx="8229600" cy="732190"/>
          </a:xfrm>
          <a:prstGeom prst="rect">
            <a:avLst/>
          </a:prstGeom>
          <a:solidFill>
            <a:srgbClr val="1E1C12"/>
          </a:solidFill>
          <a:ln w="6350">
            <a:solidFill>
              <a:srgbClr val="2A2010"/>
            </a:solidFill>
            <a:prstDash val="solid"/>
          </a:ln>
        </p:spPr>
        <p:txBody>
          <a:bodyPr/>
          <a:lstStyle/>
          <a:p>
            <a:endParaRPr lang="en-US" dirty="0"/>
          </a:p>
        </p:txBody>
      </p:sp>
      <p:sp>
        <p:nvSpPr>
          <p:cNvPr id="7" name="Text 5"/>
          <p:cNvSpPr/>
          <p:nvPr/>
        </p:nvSpPr>
        <p:spPr>
          <a:xfrm>
            <a:off x="626013" y="3523366"/>
            <a:ext cx="7866720" cy="311040"/>
          </a:xfrm>
          <a:prstGeom prst="rect">
            <a:avLst/>
          </a:prstGeom>
          <a:noFill/>
          <a:ln/>
        </p:spPr>
        <p:txBody>
          <a:bodyPr wrap="square" lIns="0" tIns="0" rIns="0" bIns="0" rtlCol="0" anchor="ctr"/>
          <a:lstStyle/>
          <a:p>
            <a:pPr marL="0" indent="0">
              <a:lnSpc>
                <a:spcPct val="150000"/>
              </a:lnSpc>
              <a:buNone/>
            </a:pPr>
            <a:r>
              <a:rPr lang="en-US" sz="1400" dirty="0">
                <a:solidFill>
                  <a:schemeClr val="bg1"/>
                </a:solidFill>
                <a:latin typeface="Calibri" pitchFamily="34" charset="0"/>
              </a:rPr>
              <a:t>On January 30, 1874,  in a locked room, with government officials filing the paperwork -  he was gone. The room was searched. No body was ever found.</a:t>
            </a:r>
          </a:p>
        </p:txBody>
      </p:sp>
      <p:sp>
        <p:nvSpPr>
          <p:cNvPr id="8" name="Text 6"/>
          <p:cNvSpPr/>
          <p:nvPr/>
        </p:nvSpPr>
        <p:spPr>
          <a:xfrm>
            <a:off x="626013" y="4219432"/>
            <a:ext cx="8229600" cy="475488"/>
          </a:xfrm>
          <a:prstGeom prst="rect">
            <a:avLst/>
          </a:prstGeom>
          <a:noFill/>
          <a:ln/>
        </p:spPr>
        <p:txBody>
          <a:bodyPr wrap="square" lIns="0" tIns="0" rIns="0" bIns="0" rtlCol="0" anchor="ctr"/>
          <a:lstStyle/>
          <a:p>
            <a:pPr marL="0" indent="0">
              <a:lnSpc>
                <a:spcPct val="130000"/>
              </a:lnSpc>
              <a:buNone/>
            </a:pPr>
            <a:r>
              <a:rPr lang="en-US" sz="1350" b="1" i="1" dirty="0">
                <a:solidFill>
                  <a:srgbClr val="E0C060"/>
                </a:solidFill>
                <a:latin typeface="Georgia" pitchFamily="34" charset="0"/>
              </a:rPr>
              <a:t>The matter is no longer whether it happened. The question is what it means for all of us and what we can do with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5">
    <p:bg>
      <p:bgPr>
        <a:solidFill>
          <a:srgbClr val="0D0D0D"/>
        </a:solidFill>
        <a:effectLst/>
      </p:bgPr>
    </p:bg>
    <p:spTree>
      <p:nvGrpSpPr>
        <p:cNvPr id="1" name=""/>
        <p:cNvGrpSpPr/>
        <p:nvPr/>
      </p:nvGrpSpPr>
      <p:grpSpPr>
        <a:xfrm>
          <a:off x="0" y="0"/>
          <a:ext cx="0" cy="0"/>
          <a:chOff x="0" y="0"/>
          <a:chExt cx="0" cy="0"/>
        </a:xfrm>
      </p:grpSpPr>
      <p:sp>
        <p:nvSpPr>
          <p:cNvPr id="2" name="Text 0"/>
          <p:cNvSpPr/>
          <p:nvPr/>
        </p:nvSpPr>
        <p:spPr>
          <a:xfrm>
            <a:off x="548640" y="914400"/>
            <a:ext cx="8229600" cy="502920"/>
          </a:xfrm>
          <a:prstGeom prst="rect">
            <a:avLst/>
          </a:prstGeom>
          <a:noFill/>
          <a:ln/>
        </p:spPr>
        <p:txBody>
          <a:bodyPr wrap="square" lIns="0" tIns="0" rIns="0" bIns="0" rtlCol="0" anchor="ctr"/>
          <a:lstStyle/>
          <a:p>
            <a:pPr marL="0" indent="0" algn="ctr">
              <a:buNone/>
            </a:pPr>
            <a:r>
              <a:rPr lang="en-US" sz="2800" i="1" dirty="0">
                <a:solidFill>
                  <a:srgbClr val="BBBBBB"/>
                </a:solidFill>
                <a:latin typeface="Georgia" pitchFamily="34" charset="0"/>
                <a:ea typeface="Georgia" pitchFamily="34" charset="-122"/>
                <a:cs typeface="Georgia" pitchFamily="34" charset="-120"/>
              </a:rPr>
              <a:t>Not across generations.</a:t>
            </a:r>
            <a:endParaRPr lang="en-US" sz="2800" dirty="0"/>
          </a:p>
        </p:txBody>
      </p:sp>
      <p:sp>
        <p:nvSpPr>
          <p:cNvPr id="3" name="Text 1"/>
          <p:cNvSpPr/>
          <p:nvPr/>
        </p:nvSpPr>
        <p:spPr>
          <a:xfrm>
            <a:off x="548640" y="1508760"/>
            <a:ext cx="8229600" cy="594360"/>
          </a:xfrm>
          <a:prstGeom prst="rect">
            <a:avLst/>
          </a:prstGeom>
          <a:noFill/>
          <a:ln/>
        </p:spPr>
        <p:txBody>
          <a:bodyPr wrap="square" lIns="0" tIns="0" rIns="0" bIns="0" rtlCol="0" anchor="ctr"/>
          <a:lstStyle/>
          <a:p>
            <a:pPr marL="0" indent="0" algn="ctr">
              <a:buNone/>
            </a:pPr>
            <a:r>
              <a:rPr lang="en-US" sz="4000" b="1" dirty="0">
                <a:solidFill>
                  <a:srgbClr val="FFFFFF"/>
                </a:solidFill>
                <a:latin typeface="Georgia" pitchFamily="34" charset="0"/>
                <a:ea typeface="Georgia" pitchFamily="34" charset="-122"/>
                <a:cs typeface="Georgia" pitchFamily="34" charset="-120"/>
              </a:rPr>
              <a:t>Within one lifetime.</a:t>
            </a:r>
            <a:endParaRPr lang="en-US" sz="4000" dirty="0"/>
          </a:p>
        </p:txBody>
      </p:sp>
      <p:sp>
        <p:nvSpPr>
          <p:cNvPr id="4" name="Text 2"/>
          <p:cNvSpPr/>
          <p:nvPr/>
        </p:nvSpPr>
        <p:spPr>
          <a:xfrm>
            <a:off x="548640" y="2212848"/>
            <a:ext cx="8229600" cy="475488"/>
          </a:xfrm>
          <a:prstGeom prst="rect">
            <a:avLst/>
          </a:prstGeom>
          <a:noFill/>
          <a:ln/>
        </p:spPr>
        <p:txBody>
          <a:bodyPr wrap="square" lIns="0" tIns="0" rIns="0" bIns="0" rtlCol="0" anchor="ctr"/>
          <a:lstStyle/>
          <a:p>
            <a:pPr marL="0" indent="0" algn="ctr">
              <a:buNone/>
            </a:pPr>
            <a:r>
              <a:rPr lang="en-US" sz="2200" i="1" dirty="0">
                <a:solidFill>
                  <a:srgbClr val="BBBBBB"/>
                </a:solidFill>
                <a:latin typeface="Georgia" pitchFamily="34" charset="0"/>
                <a:ea typeface="Georgia" pitchFamily="34" charset="-122"/>
                <a:cs typeface="Georgia" pitchFamily="34" charset="-120"/>
              </a:rPr>
              <a:t>Verified by historical records &amp; witnesses.</a:t>
            </a:r>
            <a:endParaRPr lang="en-US" sz="2200" dirty="0"/>
          </a:p>
        </p:txBody>
      </p:sp>
      <p:sp>
        <p:nvSpPr>
          <p:cNvPr id="5" name="Shape 3"/>
          <p:cNvSpPr/>
          <p:nvPr/>
        </p:nvSpPr>
        <p:spPr>
          <a:xfrm>
            <a:off x="1828800" y="2852928"/>
            <a:ext cx="5486400" cy="18288"/>
          </a:xfrm>
          <a:prstGeom prst="rect">
            <a:avLst/>
          </a:prstGeom>
          <a:solidFill>
            <a:srgbClr val="333322"/>
          </a:solidFill>
          <a:ln w="12700">
            <a:solidFill>
              <a:srgbClr val="333322"/>
            </a:solidFill>
            <a:prstDash val="solid"/>
          </a:ln>
        </p:spPr>
      </p:sp>
      <p:sp>
        <p:nvSpPr>
          <p:cNvPr id="6" name="Text 4"/>
          <p:cNvSpPr/>
          <p:nvPr/>
        </p:nvSpPr>
        <p:spPr>
          <a:xfrm>
            <a:off x="914400" y="3035808"/>
            <a:ext cx="7315200" cy="804672"/>
          </a:xfrm>
          <a:prstGeom prst="rect">
            <a:avLst/>
          </a:prstGeom>
          <a:noFill/>
          <a:ln/>
        </p:spPr>
        <p:txBody>
          <a:bodyPr wrap="square" lIns="0" tIns="0" rIns="0" bIns="0" rtlCol="0" anchor="ctr"/>
          <a:lstStyle/>
          <a:p>
            <a:pPr marL="0" indent="0" algn="ctr">
              <a:lnSpc>
                <a:spcPct val="160000"/>
              </a:lnSpc>
              <a:buNone/>
            </a:pPr>
            <a:r>
              <a:rPr lang="en-US" sz="1500" i="1" dirty="0">
                <a:solidFill>
                  <a:schemeClr val="bg1"/>
                </a:solidFill>
                <a:latin typeface="Georgia" pitchFamily="34" charset="0"/>
                <a:ea typeface="Georgia" pitchFamily="34" charset="-122"/>
                <a:cs typeface="Georgia" pitchFamily="34" charset="-120"/>
              </a:rPr>
              <a:t>A man who left behind a unique blueprint for our evolution.</a:t>
            </a:r>
            <a:endParaRPr lang="en-US" sz="1500" dirty="0">
              <a:solidFill>
                <a:schemeClr val="bg1"/>
              </a:solidFill>
            </a:endParaRPr>
          </a:p>
          <a:p>
            <a:pPr marL="0" indent="0" algn="ctr">
              <a:lnSpc>
                <a:spcPct val="160000"/>
              </a:lnSpc>
              <a:buNone/>
            </a:pPr>
            <a:r>
              <a:rPr lang="en-US" sz="1500" i="1" dirty="0">
                <a:solidFill>
                  <a:schemeClr val="bg1"/>
                </a:solidFill>
                <a:latin typeface="Georgia" pitchFamily="34" charset="0"/>
                <a:ea typeface="Georgia" pitchFamily="34" charset="-122"/>
                <a:cs typeface="Georgia" pitchFamily="34" charset="-120"/>
              </a:rPr>
              <a:t>One that begins with a single act: compassion toward all Life.</a:t>
            </a:r>
            <a:endParaRPr lang="en-US" sz="1500" dirty="0">
              <a:solidFill>
                <a:schemeClr val="bg1"/>
              </a:solidFill>
            </a:endParaRPr>
          </a:p>
        </p:txBody>
      </p:sp>
      <p:sp>
        <p:nvSpPr>
          <p:cNvPr id="7" name="Text 5"/>
          <p:cNvSpPr/>
          <p:nvPr/>
        </p:nvSpPr>
        <p:spPr>
          <a:xfrm>
            <a:off x="0" y="4892040"/>
            <a:ext cx="9144000" cy="182880"/>
          </a:xfrm>
          <a:prstGeom prst="rect">
            <a:avLst/>
          </a:prstGeom>
          <a:noFill/>
          <a:ln/>
        </p:spPr>
        <p:txBody>
          <a:bodyPr wrap="square" lIns="0" tIns="0" rIns="0" bIns="0" rtlCol="0" anchor="ctr"/>
          <a:lstStyle/>
          <a:p>
            <a:pPr marL="0" indent="0" algn="ctr">
              <a:buNone/>
            </a:pPr>
            <a:r>
              <a:rPr lang="en-US" sz="750" dirty="0">
                <a:solidFill>
                  <a:srgbClr val="444433"/>
                </a:solidFill>
                <a:latin typeface="Calibri" pitchFamily="34" charset="0"/>
                <a:ea typeface="Calibri" pitchFamily="34" charset="-122"/>
                <a:cs typeface="Calibri" pitchFamily="34" charset="-120"/>
              </a:rPr>
              <a:t>sanmarkkamlife.org</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5">
    <p:bg>
      <p:bgPr>
        <a:solidFill>
          <a:srgbClr val="0D0D0D"/>
        </a:solidFill>
        <a:effectLst/>
      </p:bgPr>
    </p:bg>
    <p:spTree>
      <p:nvGrpSpPr>
        <p:cNvPr id="1" name=""/>
        <p:cNvGrpSpPr/>
        <p:nvPr/>
      </p:nvGrpSpPr>
      <p:grpSpPr>
        <a:xfrm>
          <a:off x="0" y="0"/>
          <a:ext cx="0" cy="0"/>
          <a:chOff x="0" y="0"/>
          <a:chExt cx="0" cy="0"/>
        </a:xfrm>
      </p:grpSpPr>
      <p:sp>
        <p:nvSpPr>
          <p:cNvPr id="2" name="Text 0"/>
          <p:cNvSpPr/>
          <p:nvPr/>
        </p:nvSpPr>
        <p:spPr>
          <a:xfrm>
            <a:off x="548640" y="292608"/>
            <a:ext cx="8510954" cy="804672"/>
          </a:xfrm>
          <a:prstGeom prst="rect">
            <a:avLst/>
          </a:prstGeom>
          <a:noFill/>
          <a:ln/>
        </p:spPr>
        <p:txBody>
          <a:bodyPr wrap="square" lIns="0" tIns="0" rIns="0" bIns="0" rtlCol="0" anchor="ctr"/>
          <a:lstStyle/>
          <a:p>
            <a:pPr marL="0" indent="0">
              <a:lnSpc>
                <a:spcPct val="125000"/>
              </a:lnSpc>
              <a:buNone/>
            </a:pPr>
            <a:r>
              <a:rPr lang="en-US" sz="2800" b="1" dirty="0">
                <a:solidFill>
                  <a:srgbClr val="FFFFFF"/>
                </a:solidFill>
                <a:latin typeface="Georgia" pitchFamily="34" charset="0"/>
                <a:ea typeface="Georgia" pitchFamily="34" charset="-122"/>
                <a:cs typeface="Georgia" pitchFamily="34" charset="-120"/>
              </a:rPr>
              <a:t>Three questions.</a:t>
            </a:r>
            <a:r>
              <a:rPr lang="en-US" sz="2800" dirty="0"/>
              <a:t> </a:t>
            </a:r>
            <a:r>
              <a:rPr lang="en-US" sz="2800" b="1" dirty="0">
                <a:solidFill>
                  <a:srgbClr val="FFFFFF"/>
                </a:solidFill>
                <a:latin typeface="Georgia" pitchFamily="34" charset="0"/>
                <a:ea typeface="Georgia" pitchFamily="34" charset="-122"/>
                <a:cs typeface="Georgia" pitchFamily="34" charset="-120"/>
              </a:rPr>
              <a:t>Most people never ask them.</a:t>
            </a:r>
            <a:endParaRPr lang="en-US" sz="2800" dirty="0"/>
          </a:p>
        </p:txBody>
      </p:sp>
      <p:sp>
        <p:nvSpPr>
          <p:cNvPr id="3" name="Shape 1"/>
          <p:cNvSpPr/>
          <p:nvPr/>
        </p:nvSpPr>
        <p:spPr>
          <a:xfrm>
            <a:off x="548640" y="1444752"/>
            <a:ext cx="8046720" cy="438912"/>
          </a:xfrm>
          <a:prstGeom prst="rect">
            <a:avLst/>
          </a:prstGeom>
          <a:solidFill>
            <a:srgbClr val="181818"/>
          </a:solidFill>
          <a:ln w="6350">
            <a:solidFill>
              <a:srgbClr val="2A2510"/>
            </a:solidFill>
            <a:prstDash val="solid"/>
          </a:ln>
        </p:spPr>
      </p:sp>
      <p:sp>
        <p:nvSpPr>
          <p:cNvPr id="4" name="Text 2"/>
          <p:cNvSpPr/>
          <p:nvPr/>
        </p:nvSpPr>
        <p:spPr>
          <a:xfrm>
            <a:off x="749808" y="1444752"/>
            <a:ext cx="384048" cy="438912"/>
          </a:xfrm>
          <a:prstGeom prst="rect">
            <a:avLst/>
          </a:prstGeom>
          <a:noFill/>
          <a:ln/>
        </p:spPr>
        <p:txBody>
          <a:bodyPr wrap="square" lIns="0" tIns="0" rIns="0" bIns="0" rtlCol="0" anchor="ctr"/>
          <a:lstStyle/>
          <a:p>
            <a:pPr marL="0" indent="0">
              <a:buNone/>
            </a:pPr>
            <a:r>
              <a:rPr lang="en-US" sz="1600" b="1" dirty="0">
                <a:solidFill>
                  <a:srgbClr val="F5C125"/>
                </a:solidFill>
                <a:latin typeface="Georgia" pitchFamily="34" charset="0"/>
                <a:ea typeface="Georgia" pitchFamily="34" charset="-122"/>
                <a:cs typeface="Georgia" pitchFamily="34" charset="-120"/>
              </a:rPr>
              <a:t>1.</a:t>
            </a:r>
            <a:endParaRPr lang="en-US" sz="1600" dirty="0"/>
          </a:p>
        </p:txBody>
      </p:sp>
      <p:sp>
        <p:nvSpPr>
          <p:cNvPr id="5" name="Text 3"/>
          <p:cNvSpPr/>
          <p:nvPr/>
        </p:nvSpPr>
        <p:spPr>
          <a:xfrm>
            <a:off x="1207008" y="1444752"/>
            <a:ext cx="7132320" cy="438912"/>
          </a:xfrm>
          <a:prstGeom prst="rect">
            <a:avLst/>
          </a:prstGeom>
          <a:noFill/>
          <a:ln/>
        </p:spPr>
        <p:txBody>
          <a:bodyPr wrap="square" lIns="0" tIns="0" rIns="0" bIns="0" rtlCol="0" anchor="ctr"/>
          <a:lstStyle/>
          <a:p>
            <a:pPr marL="0" indent="0">
              <a:buNone/>
            </a:pPr>
            <a:r>
              <a:rPr lang="en-US" sz="1400" b="1" dirty="0">
                <a:solidFill>
                  <a:srgbClr val="FFFFFF"/>
                </a:solidFill>
                <a:latin typeface="Georgia" pitchFamily="34" charset="0"/>
                <a:ea typeface="Georgia" pitchFamily="34" charset="-122"/>
                <a:cs typeface="Georgia" pitchFamily="34" charset="-120"/>
              </a:rPr>
              <a:t>Do you accept aging?</a:t>
            </a:r>
            <a:endParaRPr lang="en-US" sz="1400" dirty="0"/>
          </a:p>
        </p:txBody>
      </p:sp>
      <p:sp>
        <p:nvSpPr>
          <p:cNvPr id="6" name="Shape 4"/>
          <p:cNvSpPr/>
          <p:nvPr/>
        </p:nvSpPr>
        <p:spPr>
          <a:xfrm>
            <a:off x="548640" y="1966663"/>
            <a:ext cx="8046720" cy="368574"/>
          </a:xfrm>
          <a:prstGeom prst="rect">
            <a:avLst/>
          </a:prstGeom>
          <a:solidFill>
            <a:srgbClr val="181818"/>
          </a:solidFill>
          <a:ln w="6350">
            <a:solidFill>
              <a:srgbClr val="2A2510"/>
            </a:solidFill>
            <a:prstDash val="solid"/>
          </a:ln>
        </p:spPr>
      </p:sp>
      <p:sp>
        <p:nvSpPr>
          <p:cNvPr id="7" name="Text 5"/>
          <p:cNvSpPr/>
          <p:nvPr/>
        </p:nvSpPr>
        <p:spPr>
          <a:xfrm>
            <a:off x="749808" y="1896325"/>
            <a:ext cx="384048" cy="438912"/>
          </a:xfrm>
          <a:prstGeom prst="rect">
            <a:avLst/>
          </a:prstGeom>
          <a:noFill/>
          <a:ln/>
        </p:spPr>
        <p:txBody>
          <a:bodyPr wrap="square" lIns="0" tIns="0" rIns="0" bIns="0" rtlCol="0" anchor="ctr"/>
          <a:lstStyle/>
          <a:p>
            <a:pPr marL="0" indent="0">
              <a:buNone/>
            </a:pPr>
            <a:r>
              <a:rPr lang="en-US" sz="1600" b="1" dirty="0">
                <a:solidFill>
                  <a:srgbClr val="F5C125"/>
                </a:solidFill>
                <a:latin typeface="Georgia" pitchFamily="34" charset="0"/>
                <a:ea typeface="Georgia" pitchFamily="34" charset="-122"/>
                <a:cs typeface="Georgia" pitchFamily="34" charset="-120"/>
              </a:rPr>
              <a:t>2.</a:t>
            </a:r>
            <a:endParaRPr lang="en-US" sz="1600" dirty="0"/>
          </a:p>
        </p:txBody>
      </p:sp>
      <p:sp>
        <p:nvSpPr>
          <p:cNvPr id="8" name="Text 6"/>
          <p:cNvSpPr/>
          <p:nvPr/>
        </p:nvSpPr>
        <p:spPr>
          <a:xfrm>
            <a:off x="1133856" y="1901952"/>
            <a:ext cx="7132320" cy="438912"/>
          </a:xfrm>
          <a:prstGeom prst="rect">
            <a:avLst/>
          </a:prstGeom>
          <a:noFill/>
          <a:ln/>
        </p:spPr>
        <p:txBody>
          <a:bodyPr wrap="square" lIns="0" tIns="0" rIns="0" bIns="0" rtlCol="0" anchor="ctr"/>
          <a:lstStyle/>
          <a:p>
            <a:pPr marL="0" indent="0">
              <a:buNone/>
            </a:pPr>
            <a:r>
              <a:rPr lang="en-US" sz="1400" b="1" dirty="0">
                <a:solidFill>
                  <a:srgbClr val="FFFFFF"/>
                </a:solidFill>
                <a:latin typeface="Georgia" pitchFamily="34" charset="0"/>
                <a:ea typeface="Georgia" pitchFamily="34" charset="-122"/>
                <a:cs typeface="Georgia" pitchFamily="34" charset="-120"/>
              </a:rPr>
              <a:t>Do you accept disease?</a:t>
            </a:r>
            <a:endParaRPr lang="en-US" sz="1400" dirty="0"/>
          </a:p>
        </p:txBody>
      </p:sp>
      <p:sp>
        <p:nvSpPr>
          <p:cNvPr id="9" name="Shape 7"/>
          <p:cNvSpPr/>
          <p:nvPr/>
        </p:nvSpPr>
        <p:spPr>
          <a:xfrm>
            <a:off x="548640" y="2484003"/>
            <a:ext cx="8046720" cy="368574"/>
          </a:xfrm>
          <a:prstGeom prst="rect">
            <a:avLst/>
          </a:prstGeom>
          <a:solidFill>
            <a:srgbClr val="181818"/>
          </a:solidFill>
          <a:ln w="6350">
            <a:solidFill>
              <a:srgbClr val="2A2510"/>
            </a:solidFill>
            <a:prstDash val="solid"/>
          </a:ln>
        </p:spPr>
        <p:txBody>
          <a:bodyPr/>
          <a:lstStyle/>
          <a:p>
            <a:endParaRPr lang="en-US" dirty="0"/>
          </a:p>
        </p:txBody>
      </p:sp>
      <p:sp>
        <p:nvSpPr>
          <p:cNvPr id="10" name="Text 8"/>
          <p:cNvSpPr/>
          <p:nvPr/>
        </p:nvSpPr>
        <p:spPr>
          <a:xfrm>
            <a:off x="749808" y="2380958"/>
            <a:ext cx="384048" cy="438912"/>
          </a:xfrm>
          <a:prstGeom prst="rect">
            <a:avLst/>
          </a:prstGeom>
          <a:noFill/>
          <a:ln/>
        </p:spPr>
        <p:txBody>
          <a:bodyPr wrap="square" lIns="0" tIns="0" rIns="0" bIns="0" rtlCol="0" anchor="ctr"/>
          <a:lstStyle/>
          <a:p>
            <a:pPr marL="0" indent="0">
              <a:buNone/>
            </a:pPr>
            <a:r>
              <a:rPr lang="en-US" sz="1600" b="1" dirty="0">
                <a:solidFill>
                  <a:srgbClr val="F5C125"/>
                </a:solidFill>
                <a:latin typeface="Georgia" pitchFamily="34" charset="0"/>
                <a:ea typeface="Georgia" pitchFamily="34" charset="-122"/>
                <a:cs typeface="Georgia" pitchFamily="34" charset="-120"/>
              </a:rPr>
              <a:t>3.</a:t>
            </a:r>
            <a:endParaRPr lang="en-US" sz="1600" dirty="0"/>
          </a:p>
        </p:txBody>
      </p:sp>
      <p:sp>
        <p:nvSpPr>
          <p:cNvPr id="11" name="Text 9"/>
          <p:cNvSpPr/>
          <p:nvPr/>
        </p:nvSpPr>
        <p:spPr>
          <a:xfrm>
            <a:off x="1097280" y="2408037"/>
            <a:ext cx="7132320" cy="438912"/>
          </a:xfrm>
          <a:prstGeom prst="rect">
            <a:avLst/>
          </a:prstGeom>
          <a:noFill/>
          <a:ln/>
        </p:spPr>
        <p:txBody>
          <a:bodyPr wrap="square" lIns="0" tIns="0" rIns="0" bIns="0" rtlCol="0" anchor="ctr"/>
          <a:lstStyle/>
          <a:p>
            <a:pPr marL="0" indent="0">
              <a:buNone/>
            </a:pPr>
            <a:r>
              <a:rPr lang="en-US" sz="1400" b="1" dirty="0">
                <a:solidFill>
                  <a:srgbClr val="FFFFFF"/>
                </a:solidFill>
                <a:latin typeface="Georgia" pitchFamily="34" charset="0"/>
                <a:ea typeface="Georgia" pitchFamily="34" charset="-122"/>
                <a:cs typeface="Georgia" pitchFamily="34" charset="-120"/>
              </a:rPr>
              <a:t>Do you accept death — as the inevitable, non-negotiable end of life?</a:t>
            </a:r>
            <a:endParaRPr lang="en-US" sz="1400" dirty="0"/>
          </a:p>
        </p:txBody>
      </p:sp>
      <p:sp>
        <p:nvSpPr>
          <p:cNvPr id="12" name="Text 10"/>
          <p:cNvSpPr/>
          <p:nvPr/>
        </p:nvSpPr>
        <p:spPr>
          <a:xfrm>
            <a:off x="548640" y="3721960"/>
            <a:ext cx="8229600" cy="475488"/>
          </a:xfrm>
          <a:prstGeom prst="rect">
            <a:avLst/>
          </a:prstGeom>
          <a:noFill/>
          <a:ln/>
        </p:spPr>
        <p:txBody>
          <a:bodyPr wrap="square" lIns="0" tIns="0" rIns="0" bIns="0" rtlCol="0" anchor="ctr"/>
          <a:lstStyle/>
          <a:p>
            <a:pPr marL="0" indent="0" algn="ctr">
              <a:lnSpc>
                <a:spcPct val="150000"/>
              </a:lnSpc>
              <a:buNone/>
            </a:pPr>
            <a:r>
              <a:rPr lang="en-US" sz="1400" i="1" dirty="0">
                <a:solidFill>
                  <a:srgbClr val="F5C125"/>
                </a:solidFill>
                <a:latin typeface="Calibri" pitchFamily="34" charset="0"/>
                <a:ea typeface="Calibri" pitchFamily="34" charset="-122"/>
                <a:cs typeface="Calibri" pitchFamily="34" charset="-120"/>
              </a:rPr>
              <a:t>You were never actually asked.</a:t>
            </a:r>
            <a:r>
              <a:rPr lang="en-US" sz="1400" dirty="0"/>
              <a:t> </a:t>
            </a:r>
            <a:r>
              <a:rPr lang="en-US" sz="1400" i="1" dirty="0">
                <a:solidFill>
                  <a:srgbClr val="F5C125"/>
                </a:solidFill>
                <a:latin typeface="Calibri" pitchFamily="34" charset="0"/>
                <a:ea typeface="Calibri" pitchFamily="34" charset="-122"/>
                <a:cs typeface="Calibri" pitchFamily="34" charset="-120"/>
              </a:rPr>
              <a:t>You were born into a world that already accepted this.</a:t>
            </a:r>
            <a:endParaRPr lang="en-US" sz="1400" dirty="0"/>
          </a:p>
          <a:p>
            <a:pPr>
              <a:lnSpc>
                <a:spcPts val="2400"/>
              </a:lnSpc>
            </a:pPr>
            <a:r>
              <a:rPr lang="en-US" sz="1400" dirty="0">
                <a:solidFill>
                  <a:schemeClr val="bg1"/>
                </a:solidFill>
              </a:rPr>
              <a:t>Vallalar said: aging, disease and death are not fixed laws of nature. They are consequences of  our ignorance and lack of compassion and purity. He said something no teacher had said before: “</a:t>
            </a:r>
            <a:r>
              <a:rPr lang="en-US" sz="1400" i="1" dirty="0">
                <a:solidFill>
                  <a:schemeClr val="bg1"/>
                </a:solidFill>
              </a:rPr>
              <a:t>Do you accept death? If not — do something about it. Follow my example.” </a:t>
            </a:r>
            <a:br>
              <a:rPr lang="en-US" sz="1400" i="1" dirty="0">
                <a:solidFill>
                  <a:schemeClr val="bg1"/>
                </a:solidFill>
              </a:rPr>
            </a:br>
            <a:r>
              <a:rPr lang="en-US" sz="1400" i="1" dirty="0">
                <a:solidFill>
                  <a:schemeClr val="bg1"/>
                </a:solidFill>
              </a:rPr>
              <a:t>He claimed the major spoiler of our bodies are 1) Food 2) Sex 3) Sleep 4) Fear and other minor factors</a:t>
            </a:r>
          </a:p>
          <a:p>
            <a:pPr>
              <a:lnSpc>
                <a:spcPts val="2400"/>
              </a:lnSpc>
            </a:pPr>
            <a:r>
              <a:rPr lang="en-US" sz="1400" dirty="0">
                <a:solidFill>
                  <a:schemeClr val="bg1"/>
                </a:solidFill>
              </a:rPr>
              <a:t>We do not ask you to believe what happened in 1874. We ask you to test what happens in your own body when compassion becomes the basis of your daily practice.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7">
    <p:bg>
      <p:bgPr>
        <a:solidFill>
          <a:srgbClr val="FFFBEE"/>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C125"/>
          </a:solidFill>
          <a:ln w="12700">
            <a:solidFill>
              <a:srgbClr val="F5C125"/>
            </a:solidFill>
            <a:prstDash val="solid"/>
          </a:ln>
        </p:spPr>
      </p:sp>
      <p:sp>
        <p:nvSpPr>
          <p:cNvPr id="3" name="Text 1"/>
          <p:cNvSpPr/>
          <p:nvPr/>
        </p:nvSpPr>
        <p:spPr>
          <a:xfrm>
            <a:off x="548640" y="347472"/>
            <a:ext cx="8229600" cy="594360"/>
          </a:xfrm>
          <a:prstGeom prst="rect">
            <a:avLst/>
          </a:prstGeom>
          <a:noFill/>
          <a:ln/>
        </p:spPr>
        <p:txBody>
          <a:bodyPr wrap="square" lIns="0" tIns="0" rIns="0" bIns="0" rtlCol="0" anchor="ctr"/>
          <a:lstStyle/>
          <a:p>
            <a:pPr marL="0" indent="0">
              <a:buNone/>
            </a:pPr>
            <a:r>
              <a:rPr lang="en-US" sz="3400" b="1" i="1" dirty="0">
                <a:solidFill>
                  <a:srgbClr val="B93720"/>
                </a:solidFill>
                <a:latin typeface="Georgia" pitchFamily="34" charset="0"/>
                <a:ea typeface="Georgia" pitchFamily="34" charset="-122"/>
                <a:cs typeface="Georgia" pitchFamily="34" charset="-120"/>
              </a:rPr>
              <a:t>That was 1874.</a:t>
            </a:r>
            <a:endParaRPr lang="en-US" sz="3400" dirty="0"/>
          </a:p>
        </p:txBody>
      </p:sp>
      <p:sp>
        <p:nvSpPr>
          <p:cNvPr id="4" name="Text 2"/>
          <p:cNvSpPr/>
          <p:nvPr/>
        </p:nvSpPr>
        <p:spPr>
          <a:xfrm>
            <a:off x="548640" y="1024128"/>
            <a:ext cx="8229600" cy="749808"/>
          </a:xfrm>
          <a:prstGeom prst="rect">
            <a:avLst/>
          </a:prstGeom>
          <a:noFill/>
          <a:ln/>
        </p:spPr>
        <p:txBody>
          <a:bodyPr wrap="square" lIns="0" tIns="0" rIns="0" bIns="0" rtlCol="0" anchor="ctr"/>
          <a:lstStyle/>
          <a:p>
            <a:pPr marL="0" indent="0">
              <a:lnSpc>
                <a:spcPct val="150000"/>
              </a:lnSpc>
              <a:buNone/>
            </a:pPr>
            <a:r>
              <a:rPr lang="en-US" sz="1700" dirty="0">
                <a:solidFill>
                  <a:srgbClr val="555555"/>
                </a:solidFill>
                <a:latin typeface="Georgia" pitchFamily="34" charset="0"/>
                <a:ea typeface="Georgia" pitchFamily="34" charset="-122"/>
                <a:cs typeface="Georgia" pitchFamily="34" charset="-120"/>
              </a:rPr>
              <a:t>What does a Tamil saint who dissolved his body in a locked room in colonial India have to do with the world you woke up in this morning?</a:t>
            </a:r>
            <a:endParaRPr lang="en-US" sz="1700" dirty="0"/>
          </a:p>
        </p:txBody>
      </p:sp>
      <p:sp>
        <p:nvSpPr>
          <p:cNvPr id="5" name="Text 3"/>
          <p:cNvSpPr/>
          <p:nvPr/>
        </p:nvSpPr>
        <p:spPr>
          <a:xfrm>
            <a:off x="548640" y="1920240"/>
            <a:ext cx="8229600" cy="594360"/>
          </a:xfrm>
          <a:prstGeom prst="rect">
            <a:avLst/>
          </a:prstGeom>
          <a:noFill/>
          <a:ln/>
        </p:spPr>
        <p:txBody>
          <a:bodyPr wrap="square" lIns="0" tIns="0" rIns="0" bIns="0" rtlCol="0" anchor="ctr"/>
          <a:lstStyle/>
          <a:p>
            <a:pPr marL="0" indent="0">
              <a:buNone/>
            </a:pPr>
            <a:r>
              <a:rPr lang="en-US" sz="3800" b="1" dirty="0">
                <a:solidFill>
                  <a:srgbClr val="1A1A1A"/>
                </a:solidFill>
                <a:latin typeface="Georgia" pitchFamily="34" charset="0"/>
                <a:ea typeface="Georgia" pitchFamily="34" charset="-122"/>
                <a:cs typeface="Georgia" pitchFamily="34" charset="-120"/>
              </a:rPr>
              <a:t>Everything.</a:t>
            </a:r>
            <a:endParaRPr lang="en-US" sz="3800" dirty="0"/>
          </a:p>
        </p:txBody>
      </p:sp>
      <p:sp>
        <p:nvSpPr>
          <p:cNvPr id="6" name="Shape 4"/>
          <p:cNvSpPr/>
          <p:nvPr/>
        </p:nvSpPr>
        <p:spPr>
          <a:xfrm>
            <a:off x="548640" y="2633472"/>
            <a:ext cx="8046720" cy="18288"/>
          </a:xfrm>
          <a:prstGeom prst="rect">
            <a:avLst/>
          </a:prstGeom>
          <a:solidFill>
            <a:srgbClr val="E0D8B0"/>
          </a:solidFill>
          <a:ln w="12700">
            <a:solidFill>
              <a:srgbClr val="E0D8B0"/>
            </a:solidFill>
            <a:prstDash val="solid"/>
          </a:ln>
        </p:spPr>
      </p:sp>
      <p:sp>
        <p:nvSpPr>
          <p:cNvPr id="7" name="Text 5"/>
          <p:cNvSpPr/>
          <p:nvPr/>
        </p:nvSpPr>
        <p:spPr>
          <a:xfrm>
            <a:off x="548640" y="2788920"/>
            <a:ext cx="7772400" cy="804672"/>
          </a:xfrm>
          <a:prstGeom prst="rect">
            <a:avLst/>
          </a:prstGeom>
          <a:noFill/>
          <a:ln/>
        </p:spPr>
        <p:txBody>
          <a:bodyPr wrap="square" lIns="0" tIns="0" rIns="0" bIns="0" rtlCol="0" anchor="ctr"/>
          <a:lstStyle/>
          <a:p>
            <a:pPr marL="0" indent="0">
              <a:lnSpc>
                <a:spcPct val="165000"/>
              </a:lnSpc>
              <a:buNone/>
            </a:pPr>
            <a:r>
              <a:rPr lang="en-US" sz="1300" dirty="0">
                <a:solidFill>
                  <a:srgbClr val="555555"/>
                </a:solidFill>
                <a:latin typeface="Calibri" pitchFamily="34" charset="0"/>
                <a:ea typeface="Calibri" pitchFamily="34" charset="-122"/>
                <a:cs typeface="Calibri" pitchFamily="34" charset="-120"/>
              </a:rPr>
              <a:t>Something that true does not expire.</a:t>
            </a:r>
            <a:endParaRPr lang="en-US" sz="1300" dirty="0"/>
          </a:p>
          <a:p>
            <a:pPr marL="0" indent="0">
              <a:lnSpc>
                <a:spcPct val="165000"/>
              </a:lnSpc>
              <a:buNone/>
            </a:pPr>
            <a:r>
              <a:rPr lang="en-US" sz="1300" dirty="0">
                <a:solidFill>
                  <a:srgbClr val="555555"/>
                </a:solidFill>
                <a:latin typeface="Calibri" pitchFamily="34" charset="0"/>
                <a:ea typeface="Calibri" pitchFamily="34" charset="-122"/>
                <a:cs typeface="Calibri" pitchFamily="34" charset="-120"/>
              </a:rPr>
              <a:t>The kitchen never closed. The flame never went out. The poems never stopped circulating.</a:t>
            </a:r>
            <a:endParaRPr lang="en-US" sz="1300" dirty="0"/>
          </a:p>
        </p:txBody>
      </p:sp>
      <p:sp>
        <p:nvSpPr>
          <p:cNvPr id="8" name="Text 6"/>
          <p:cNvSpPr/>
          <p:nvPr/>
        </p:nvSpPr>
        <p:spPr>
          <a:xfrm>
            <a:off x="548640" y="3703320"/>
            <a:ext cx="7772400" cy="658368"/>
          </a:xfrm>
          <a:prstGeom prst="rect">
            <a:avLst/>
          </a:prstGeom>
          <a:noFill/>
          <a:ln/>
        </p:spPr>
        <p:txBody>
          <a:bodyPr wrap="square" lIns="0" tIns="0" rIns="0" bIns="0" rtlCol="0" anchor="ctr"/>
          <a:lstStyle/>
          <a:p>
            <a:pPr marL="0" indent="0">
              <a:lnSpc>
                <a:spcPct val="150000"/>
              </a:lnSpc>
              <a:buNone/>
            </a:pPr>
            <a:r>
              <a:rPr lang="en-US" sz="1400" b="1" dirty="0">
                <a:solidFill>
                  <a:srgbClr val="1A1A1A"/>
                </a:solidFill>
                <a:latin typeface="Georgia" pitchFamily="34" charset="0"/>
                <a:ea typeface="Georgia" pitchFamily="34" charset="-122"/>
                <a:cs typeface="Georgia" pitchFamily="34" charset="-120"/>
              </a:rPr>
              <a:t>Sanmarkkam Life was founded for exactly this.</a:t>
            </a:r>
            <a:endParaRPr lang="en-US" sz="1400" dirty="0"/>
          </a:p>
          <a:p>
            <a:pPr marL="0" indent="0">
              <a:lnSpc>
                <a:spcPct val="150000"/>
              </a:lnSpc>
              <a:buNone/>
            </a:pPr>
            <a:r>
              <a:rPr lang="en-US" sz="1400" b="1" dirty="0">
                <a:solidFill>
                  <a:srgbClr val="1A1A1A"/>
                </a:solidFill>
                <a:latin typeface="Georgia" pitchFamily="34" charset="0"/>
                <a:ea typeface="Georgia" pitchFamily="34" charset="-122"/>
                <a:cs typeface="Georgia" pitchFamily="34" charset="-120"/>
              </a:rPr>
              <a:t>Not to create something new. To carry something forward.</a:t>
            </a:r>
            <a:endParaRPr lang="en-US" sz="1400" dirty="0"/>
          </a:p>
        </p:txBody>
      </p:sp>
      <p:sp>
        <p:nvSpPr>
          <p:cNvPr id="9" name="Text 7"/>
          <p:cNvSpPr/>
          <p:nvPr/>
        </p:nvSpPr>
        <p:spPr>
          <a:xfrm>
            <a:off x="548640" y="4462272"/>
            <a:ext cx="8229600" cy="256032"/>
          </a:xfrm>
          <a:prstGeom prst="rect">
            <a:avLst/>
          </a:prstGeom>
          <a:noFill/>
          <a:ln/>
        </p:spPr>
        <p:txBody>
          <a:bodyPr wrap="square" lIns="0" tIns="0" rIns="0" bIns="0" rtlCol="0" anchor="ctr"/>
          <a:lstStyle/>
          <a:p>
            <a:pPr marL="0" indent="0">
              <a:buNone/>
            </a:pPr>
            <a:r>
              <a:rPr lang="en-US" sz="950" i="1" dirty="0">
                <a:solidFill>
                  <a:srgbClr val="888888"/>
                </a:solidFill>
                <a:latin typeface="Calibri" pitchFamily="34" charset="0"/>
                <a:ea typeface="Calibri" pitchFamily="34" charset="-122"/>
                <a:cs typeface="Calibri" pitchFamily="34" charset="-120"/>
              </a:rPr>
              <a:t>A living tradition — unbroken since 1867</a:t>
            </a:r>
            <a:endParaRPr lang="en-US" sz="9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5093208"/>
            <a:ext cx="9144000" cy="54864"/>
          </a:xfrm>
          <a:prstGeom prst="rect">
            <a:avLst/>
          </a:prstGeom>
          <a:solidFill>
            <a:srgbClr val="F5C125"/>
          </a:solidFill>
          <a:ln w="12700">
            <a:solidFill>
              <a:srgbClr val="F5C125"/>
            </a:solidFill>
            <a:prstDash val="solid"/>
          </a:ln>
        </p:spPr>
      </p:sp>
      <p:sp>
        <p:nvSpPr>
          <p:cNvPr id="4" name="Text 1"/>
          <p:cNvSpPr/>
          <p:nvPr/>
        </p:nvSpPr>
        <p:spPr>
          <a:xfrm>
            <a:off x="548640" y="1965960"/>
            <a:ext cx="8229600" cy="658368"/>
          </a:xfrm>
          <a:prstGeom prst="rect">
            <a:avLst/>
          </a:prstGeom>
          <a:noFill/>
          <a:ln/>
        </p:spPr>
        <p:txBody>
          <a:bodyPr wrap="square" lIns="0" tIns="0" rIns="0" bIns="0" rtlCol="0" anchor="ctr"/>
          <a:lstStyle/>
          <a:p>
            <a:pPr marL="0" indent="0" algn="ctr">
              <a:buNone/>
            </a:pPr>
            <a:endParaRPr lang="en-US" sz="3600" b="1" dirty="0">
              <a:solidFill>
                <a:srgbClr val="FFC000"/>
              </a:solidFill>
            </a:endParaRPr>
          </a:p>
        </p:txBody>
      </p:sp>
      <p:sp>
        <p:nvSpPr>
          <p:cNvPr id="5" name="Text 2"/>
          <p:cNvSpPr/>
          <p:nvPr/>
        </p:nvSpPr>
        <p:spPr>
          <a:xfrm>
            <a:off x="604911" y="2290572"/>
            <a:ext cx="8229600" cy="320040"/>
          </a:xfrm>
          <a:prstGeom prst="rect">
            <a:avLst/>
          </a:prstGeom>
          <a:noFill/>
          <a:ln/>
        </p:spPr>
        <p:txBody>
          <a:bodyPr wrap="square" lIns="0" tIns="0" rIns="0" bIns="0" rtlCol="0" anchor="ctr"/>
          <a:lstStyle/>
          <a:p>
            <a:pPr marL="0" indent="0" algn="ctr">
              <a:buNone/>
            </a:pPr>
            <a:r>
              <a:rPr lang="en-US" sz="2000" b="1" kern="0" spc="100" dirty="0">
                <a:solidFill>
                  <a:schemeClr val="accent4"/>
                </a:solidFill>
                <a:latin typeface="Georgia" pitchFamily="34" charset="0"/>
                <a:ea typeface="Georgia" pitchFamily="34" charset="-122"/>
                <a:cs typeface="Georgia" pitchFamily="34" charset="-120"/>
              </a:rPr>
              <a:t>A BRIEF PRESENTATION ABOUT </a:t>
            </a:r>
          </a:p>
          <a:p>
            <a:pPr marL="0" indent="0" algn="ctr">
              <a:buNone/>
            </a:pPr>
            <a:r>
              <a:rPr lang="en-US" sz="2000" b="1" kern="0" spc="100" dirty="0">
                <a:solidFill>
                  <a:srgbClr val="FFC000"/>
                </a:solidFill>
                <a:latin typeface="Georgia" pitchFamily="34" charset="0"/>
                <a:ea typeface="Georgia" pitchFamily="34" charset="-122"/>
                <a:cs typeface="Georgia" pitchFamily="34" charset="-120"/>
              </a:rPr>
              <a:t>SANMARKKAM </a:t>
            </a:r>
            <a:r>
              <a:rPr lang="en-US" sz="2000" b="1" kern="0" spc="100" dirty="0">
                <a:solidFill>
                  <a:srgbClr val="FF0000"/>
                </a:solidFill>
                <a:latin typeface="Georgia" pitchFamily="34" charset="0"/>
                <a:ea typeface="Georgia" pitchFamily="34" charset="-122"/>
                <a:cs typeface="Georgia" pitchFamily="34" charset="-120"/>
              </a:rPr>
              <a:t>LIFE</a:t>
            </a:r>
            <a:endParaRPr lang="en-US" sz="2000" b="1" dirty="0">
              <a:solidFill>
                <a:srgbClr val="FF0000"/>
              </a:solidFill>
            </a:endParaRPr>
          </a:p>
        </p:txBody>
      </p:sp>
      <p:sp>
        <p:nvSpPr>
          <p:cNvPr id="6" name="Shape 3"/>
          <p:cNvSpPr/>
          <p:nvPr/>
        </p:nvSpPr>
        <p:spPr>
          <a:xfrm>
            <a:off x="3200400" y="3090672"/>
            <a:ext cx="2743200" cy="18288"/>
          </a:xfrm>
          <a:prstGeom prst="rect">
            <a:avLst/>
          </a:prstGeom>
          <a:solidFill>
            <a:srgbClr val="F5C125"/>
          </a:solidFill>
          <a:ln w="12700">
            <a:solidFill>
              <a:srgbClr val="F5C125"/>
            </a:solidFill>
            <a:prstDash val="solid"/>
          </a:ln>
        </p:spPr>
      </p:sp>
      <p:sp>
        <p:nvSpPr>
          <p:cNvPr id="7" name="Text 4"/>
          <p:cNvSpPr/>
          <p:nvPr/>
        </p:nvSpPr>
        <p:spPr>
          <a:xfrm>
            <a:off x="914400" y="3273552"/>
            <a:ext cx="7315200" cy="777240"/>
          </a:xfrm>
          <a:prstGeom prst="rect">
            <a:avLst/>
          </a:prstGeom>
          <a:noFill/>
          <a:ln/>
        </p:spPr>
        <p:txBody>
          <a:bodyPr wrap="square" lIns="0" tIns="0" rIns="0" bIns="0" rtlCol="0" anchor="ctr"/>
          <a:lstStyle/>
          <a:p>
            <a:pPr marL="0" indent="0" algn="ctr">
              <a:lnSpc>
                <a:spcPct val="155000"/>
              </a:lnSpc>
              <a:buNone/>
            </a:pPr>
            <a:endParaRPr/>
          </a:p>
        </p:txBody>
      </p:sp>
      <p:pic>
        <p:nvPicPr>
          <p:cNvPr id="11" name="Picture 10" descr="A yellow and white flag with a candle on a pole  AI-generated content may be incorrect.">
            <a:extLst>
              <a:ext uri="{FF2B5EF4-FFF2-40B4-BE49-F238E27FC236}">
                <a16:creationId xmlns:a16="http://schemas.microsoft.com/office/drawing/2014/main" id="{AFFA2680-AF42-FA31-D1A2-C927EEB38F7E}"/>
              </a:ext>
            </a:extLst>
          </p:cNvPr>
          <p:cNvPicPr>
            <a:picLocks noChangeAspect="1"/>
          </p:cNvPicPr>
          <p:nvPr/>
        </p:nvPicPr>
        <p:blipFill>
          <a:blip r:embed="rId3"/>
          <a:stretch>
            <a:fillRect/>
          </a:stretch>
        </p:blipFill>
        <p:spPr>
          <a:xfrm>
            <a:off x="3858768" y="365760"/>
            <a:ext cx="1426464" cy="1426464"/>
          </a:xfrm>
          <a:prstGeom prst="rect">
            <a:avLst/>
          </a:prstGeom>
        </p:spPr>
      </p:pic>
      <p:sp>
        <p:nvSpPr>
          <p:cNvPr id="50" name="MI0_0"/>
          <p:cNvSpPr/>
          <p:nvPr/>
        </p:nvSpPr>
        <p:spPr>
          <a:xfrm>
            <a:off x="3396000" y="3376025"/>
            <a:ext cx="3600000" cy="330000"/>
          </a:xfrm>
          <a:prstGeom prst="rect">
            <a:avLst/>
          </a:prstGeom>
          <a:noFill/>
          <a:ln>
            <a:noFill/>
          </a:ln>
        </p:spPr>
        <p:txBody>
          <a:bodyPr wrap="square" lIns="0" tIns="0" rIns="0" bIns="0" rtlCol="0" anchor="t"/>
          <a:lstStyle/>
          <a:p>
            <a:pPr marL="0" indent="0" algn="l">
              <a:lnSpc>
                <a:spcPct val="110000"/>
              </a:lnSpc>
              <a:buNone/>
            </a:pPr>
            <a:r>
              <a:rPr lang="en-US" sz="1100" i="0" kern="0" dirty="0">
                <a:solidFill>
                  <a:srgbClr val="FFFFFF"/>
                </a:solidFill>
                <a:latin typeface="Calibri"/>
              </a:rPr>
              <a:t>01  Who We Are</a:t>
            </a:r>
          </a:p>
        </p:txBody>
      </p:sp>
      <p:sp>
        <p:nvSpPr>
          <p:cNvPr id="51" name="MI0_1"/>
          <p:cNvSpPr/>
          <p:nvPr/>
        </p:nvSpPr>
        <p:spPr>
          <a:xfrm>
            <a:off x="3396000" y="3709233"/>
            <a:ext cx="3600000" cy="330000"/>
          </a:xfrm>
          <a:prstGeom prst="rect">
            <a:avLst/>
          </a:prstGeom>
          <a:noFill/>
          <a:ln>
            <a:noFill/>
          </a:ln>
        </p:spPr>
        <p:txBody>
          <a:bodyPr wrap="square" lIns="0" tIns="0" rIns="0" bIns="0" rtlCol="0" anchor="t"/>
          <a:lstStyle/>
          <a:p>
            <a:pPr marL="0" indent="0" algn="l">
              <a:lnSpc>
                <a:spcPct val="110000"/>
              </a:lnSpc>
              <a:buNone/>
            </a:pPr>
            <a:r>
              <a:rPr lang="en-US" sz="1100" b="0" i="0" kern="0" dirty="0">
                <a:solidFill>
                  <a:srgbClr val="FFFFFF"/>
                </a:solidFill>
                <a:latin typeface="Calibri"/>
              </a:rPr>
              <a:t>02  Our Mission</a:t>
            </a:r>
          </a:p>
        </p:txBody>
      </p:sp>
      <p:sp>
        <p:nvSpPr>
          <p:cNvPr id="52" name="MI0_2"/>
          <p:cNvSpPr/>
          <p:nvPr/>
        </p:nvSpPr>
        <p:spPr>
          <a:xfrm>
            <a:off x="3396000" y="4029806"/>
            <a:ext cx="3600000" cy="330000"/>
          </a:xfrm>
          <a:prstGeom prst="rect">
            <a:avLst/>
          </a:prstGeom>
          <a:noFill/>
          <a:ln>
            <a:noFill/>
          </a:ln>
        </p:spPr>
        <p:txBody>
          <a:bodyPr wrap="square" lIns="0" tIns="0" rIns="0" bIns="0" rtlCol="0" anchor="t"/>
          <a:lstStyle/>
          <a:p>
            <a:pPr marL="0" indent="0" algn="l">
              <a:lnSpc>
                <a:spcPct val="110000"/>
              </a:lnSpc>
              <a:buNone/>
            </a:pPr>
            <a:r>
              <a:rPr lang="en-US" sz="1100" b="0" i="0" kern="0" dirty="0">
                <a:solidFill>
                  <a:srgbClr val="FFFFFF"/>
                </a:solidFill>
                <a:latin typeface="Calibri"/>
              </a:rPr>
              <a:t>03  Our Values</a:t>
            </a:r>
          </a:p>
        </p:txBody>
      </p:sp>
      <p:sp>
        <p:nvSpPr>
          <p:cNvPr id="53" name="MI0_3"/>
          <p:cNvSpPr/>
          <p:nvPr/>
        </p:nvSpPr>
        <p:spPr>
          <a:xfrm>
            <a:off x="3396000" y="4337285"/>
            <a:ext cx="3600000" cy="330000"/>
          </a:xfrm>
          <a:prstGeom prst="rect">
            <a:avLst/>
          </a:prstGeom>
          <a:noFill/>
          <a:ln>
            <a:noFill/>
          </a:ln>
        </p:spPr>
        <p:txBody>
          <a:bodyPr wrap="square" lIns="0" tIns="0" rIns="0" bIns="0" rtlCol="0" anchor="t"/>
          <a:lstStyle/>
          <a:p>
            <a:pPr marL="0" indent="0" algn="l">
              <a:lnSpc>
                <a:spcPct val="110000"/>
              </a:lnSpc>
              <a:buNone/>
            </a:pPr>
            <a:r>
              <a:rPr lang="en-US" sz="1100" b="0" i="0" kern="0" dirty="0">
                <a:solidFill>
                  <a:srgbClr val="FFFFFF"/>
                </a:solidFill>
                <a:latin typeface="Calibri"/>
              </a:rPr>
              <a:t>04  How We Help</a:t>
            </a:r>
          </a:p>
        </p:txBody>
      </p:sp>
      <p:sp>
        <p:nvSpPr>
          <p:cNvPr id="54" name="MI1_0"/>
          <p:cNvSpPr/>
          <p:nvPr/>
        </p:nvSpPr>
        <p:spPr>
          <a:xfrm>
            <a:off x="4860000" y="3380000"/>
            <a:ext cx="3600000" cy="330000"/>
          </a:xfrm>
          <a:prstGeom prst="rect">
            <a:avLst/>
          </a:prstGeom>
          <a:noFill/>
          <a:ln>
            <a:noFill/>
          </a:ln>
        </p:spPr>
        <p:txBody>
          <a:bodyPr wrap="square" lIns="0" tIns="0" rIns="0" bIns="0" rtlCol="0" anchor="t"/>
          <a:lstStyle/>
          <a:p>
            <a:pPr marL="0" indent="0" algn="l">
              <a:lnSpc>
                <a:spcPct val="110000"/>
              </a:lnSpc>
              <a:buNone/>
            </a:pPr>
            <a:r>
              <a:rPr lang="en-US" sz="1100" b="0" i="0" kern="0" dirty="0">
                <a:solidFill>
                  <a:srgbClr val="FFFFFF"/>
                </a:solidFill>
                <a:latin typeface="Calibri"/>
              </a:rPr>
              <a:t>05  Why We Are Different</a:t>
            </a:r>
          </a:p>
        </p:txBody>
      </p:sp>
      <p:sp>
        <p:nvSpPr>
          <p:cNvPr id="55" name="MI1_1"/>
          <p:cNvSpPr/>
          <p:nvPr/>
        </p:nvSpPr>
        <p:spPr>
          <a:xfrm>
            <a:off x="4860000" y="3754751"/>
            <a:ext cx="3600000" cy="330000"/>
          </a:xfrm>
          <a:prstGeom prst="rect">
            <a:avLst/>
          </a:prstGeom>
          <a:noFill/>
          <a:ln>
            <a:noFill/>
          </a:ln>
        </p:spPr>
        <p:txBody>
          <a:bodyPr wrap="square" lIns="0" tIns="0" rIns="0" bIns="0" rtlCol="0" anchor="t"/>
          <a:lstStyle/>
          <a:p>
            <a:pPr marL="0" indent="0" algn="l">
              <a:lnSpc>
                <a:spcPct val="110000"/>
              </a:lnSpc>
              <a:buNone/>
            </a:pPr>
            <a:r>
              <a:rPr lang="en-US" sz="1100" b="0" i="0" kern="0" dirty="0">
                <a:solidFill>
                  <a:srgbClr val="FFFFFF"/>
                </a:solidFill>
                <a:latin typeface="Calibri"/>
              </a:rPr>
              <a:t>06  Voices From the Community</a:t>
            </a:r>
          </a:p>
        </p:txBody>
      </p:sp>
      <p:sp>
        <p:nvSpPr>
          <p:cNvPr id="56" name="MI1_2"/>
          <p:cNvSpPr/>
          <p:nvPr/>
        </p:nvSpPr>
        <p:spPr>
          <a:xfrm>
            <a:off x="4860000" y="4080000"/>
            <a:ext cx="3600000" cy="330000"/>
          </a:xfrm>
          <a:prstGeom prst="rect">
            <a:avLst/>
          </a:prstGeom>
          <a:noFill/>
          <a:ln>
            <a:noFill/>
          </a:ln>
        </p:spPr>
        <p:txBody>
          <a:bodyPr wrap="square" lIns="0" tIns="0" rIns="0" bIns="0" rtlCol="0" anchor="t"/>
          <a:lstStyle/>
          <a:p>
            <a:pPr marL="0" indent="0" algn="l">
              <a:lnSpc>
                <a:spcPct val="110000"/>
              </a:lnSpc>
              <a:buNone/>
            </a:pPr>
            <a:r>
              <a:rPr lang="en-US" sz="1100" b="0" i="0" kern="0" dirty="0">
                <a:solidFill>
                  <a:srgbClr val="FFFFFF"/>
                </a:solidFill>
                <a:latin typeface="Calibri"/>
              </a:rPr>
              <a:t>07  How You Can Help</a:t>
            </a:r>
          </a:p>
        </p:txBody>
      </p:sp>
      <p:sp>
        <p:nvSpPr>
          <p:cNvPr id="57" name="MI1_3"/>
          <p:cNvSpPr/>
          <p:nvPr/>
        </p:nvSpPr>
        <p:spPr>
          <a:xfrm>
            <a:off x="4860000" y="4337285"/>
            <a:ext cx="3600000" cy="330000"/>
          </a:xfrm>
          <a:prstGeom prst="rect">
            <a:avLst/>
          </a:prstGeom>
          <a:noFill/>
          <a:ln>
            <a:noFill/>
          </a:ln>
        </p:spPr>
        <p:txBody>
          <a:bodyPr wrap="square" lIns="0" tIns="0" rIns="0" bIns="0" rtlCol="0" anchor="t"/>
          <a:lstStyle/>
          <a:p>
            <a:pPr marL="0" indent="0" algn="l">
              <a:lnSpc>
                <a:spcPct val="110000"/>
              </a:lnSpc>
              <a:buNone/>
            </a:pPr>
            <a:r>
              <a:rPr lang="en-US" sz="1100" b="0" i="0" kern="0" dirty="0">
                <a:solidFill>
                  <a:srgbClr val="FFFFFF"/>
                </a:solidFill>
                <a:latin typeface="Calibri"/>
              </a:rPr>
              <a:t>08  Connect With Us</a:t>
            </a:r>
          </a:p>
        </p:txBody>
      </p:sp>
      <p:sp>
        <p:nvSpPr>
          <p:cNvPr id="58" name="ColDiv"/>
          <p:cNvSpPr/>
          <p:nvPr/>
        </p:nvSpPr>
        <p:spPr>
          <a:xfrm>
            <a:off x="4680000" y="3380000"/>
            <a:ext cx="18000" cy="1380000"/>
          </a:xfrm>
          <a:prstGeom prst="rect">
            <a:avLst/>
          </a:prstGeom>
          <a:solidFill>
            <a:srgbClr val="333333"/>
          </a:solidFill>
          <a:ln>
            <a:noFill/>
          </a:ln>
        </p:spPr>
      </p:sp>
    </p:spTree>
    <p:extLst>
      <p:ext uri="{BB962C8B-B14F-4D97-AF65-F5344CB8AC3E}">
        <p14:creationId xmlns:p14="http://schemas.microsoft.com/office/powerpoint/2010/main" val="13612113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BEE"/>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222884"/>
            <a:ext cx="8184000" cy="20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WHO WE ARE  ·  SANMARKKAM LIFE</a:t>
            </a:r>
          </a:p>
        </p:txBody>
      </p:sp>
      <p:sp>
        <p:nvSpPr>
          <p:cNvPr id="4" name="Heading"/>
          <p:cNvSpPr/>
          <p:nvPr/>
        </p:nvSpPr>
        <p:spPr>
          <a:xfrm>
            <a:off x="450775" y="386475"/>
            <a:ext cx="8184000" cy="420000"/>
          </a:xfrm>
          <a:prstGeom prst="rect">
            <a:avLst/>
          </a:prstGeom>
          <a:noFill/>
          <a:ln>
            <a:noFill/>
          </a:ln>
        </p:spPr>
        <p:txBody>
          <a:bodyPr wrap="square" lIns="0" tIns="0" rIns="0" bIns="0" rtlCol="0" anchor="t"/>
          <a:lstStyle/>
          <a:p>
            <a:pPr marL="0" indent="0" algn="l">
              <a:buNone/>
            </a:pPr>
            <a:r>
              <a:rPr lang="en-US" sz="3200" b="1" i="0" kern="0" dirty="0">
                <a:solidFill>
                  <a:srgbClr val="1A1A1A"/>
                </a:solidFill>
                <a:latin typeface="Georgia"/>
              </a:rPr>
              <a:t>Global. Non-Profit. </a:t>
            </a:r>
          </a:p>
          <a:p>
            <a:pPr marL="0" indent="0" algn="l">
              <a:buNone/>
            </a:pPr>
            <a:r>
              <a:rPr lang="en-US" sz="3200" b="1" i="0" kern="0" dirty="0">
                <a:solidFill>
                  <a:srgbClr val="1A1A1A"/>
                </a:solidFill>
                <a:latin typeface="Georgia"/>
              </a:rPr>
              <a:t>Open to All.</a:t>
            </a:r>
          </a:p>
        </p:txBody>
      </p:sp>
      <p:sp>
        <p:nvSpPr>
          <p:cNvPr id="5" name="OrgName"/>
          <p:cNvSpPr/>
          <p:nvPr/>
        </p:nvSpPr>
        <p:spPr>
          <a:xfrm>
            <a:off x="420000" y="1488528"/>
            <a:ext cx="8184000" cy="180000"/>
          </a:xfrm>
          <a:prstGeom prst="rect">
            <a:avLst/>
          </a:prstGeom>
          <a:noFill/>
          <a:ln>
            <a:noFill/>
          </a:ln>
        </p:spPr>
        <p:txBody>
          <a:bodyPr wrap="square" lIns="0" tIns="0" rIns="0" bIns="0" rtlCol="0" anchor="t"/>
          <a:lstStyle/>
          <a:p>
            <a:pPr marL="0" indent="0" algn="l">
              <a:buNone/>
            </a:pPr>
            <a:r>
              <a:rPr lang="en-US" sz="1050" b="0" i="1" kern="0" dirty="0">
                <a:latin typeface="Calibri"/>
              </a:rPr>
              <a:t>Sanmarkkam Life APS — Association of Social Promotion, Fully-registered.</a:t>
            </a:r>
          </a:p>
        </p:txBody>
      </p:sp>
      <p:sp>
        <p:nvSpPr>
          <p:cNvPr id="6" name="Div"/>
          <p:cNvSpPr/>
          <p:nvPr/>
        </p:nvSpPr>
        <p:spPr>
          <a:xfrm>
            <a:off x="450775" y="1784625"/>
            <a:ext cx="1200000" cy="9525"/>
          </a:xfrm>
          <a:prstGeom prst="rect">
            <a:avLst/>
          </a:prstGeom>
          <a:solidFill>
            <a:srgbClr val="B93720"/>
          </a:solidFill>
          <a:ln>
            <a:noFill/>
          </a:ln>
        </p:spPr>
      </p:sp>
      <p:sp>
        <p:nvSpPr>
          <p:cNvPr id="7" name="BodyLeft"/>
          <p:cNvSpPr/>
          <p:nvPr/>
        </p:nvSpPr>
        <p:spPr>
          <a:xfrm>
            <a:off x="423729" y="1874166"/>
            <a:ext cx="4500000" cy="4000000"/>
          </a:xfrm>
          <a:prstGeom prst="rect">
            <a:avLst/>
          </a:prstGeom>
          <a:noFill/>
          <a:ln>
            <a:noFill/>
          </a:ln>
        </p:spPr>
        <p:txBody>
          <a:bodyPr wrap="square" lIns="0" tIns="0" rIns="0" bIns="0" rtlCol="0" anchor="t"/>
          <a:lstStyle/>
          <a:p>
            <a:pPr marL="0" indent="0" algn="l">
              <a:lnSpc>
                <a:spcPct val="140000"/>
              </a:lnSpc>
              <a:buNone/>
            </a:pPr>
            <a:r>
              <a:rPr lang="en-US" sz="1100" b="0" i="0" kern="0" dirty="0">
                <a:solidFill>
                  <a:srgbClr val="333333"/>
                </a:solidFill>
                <a:latin typeface="Calibri"/>
              </a:rPr>
              <a:t>We are a strictly non-profit association with no commercial activities. Everything we do is free and donation-based.</a:t>
            </a:r>
          </a:p>
          <a:p>
            <a:pPr marL="0" indent="0" algn="l">
              <a:buNone/>
            </a:pPr>
            <a:endParaRPr lang="en-US" sz="1100" b="0" i="0" kern="0" dirty="0">
              <a:solidFill>
                <a:srgbClr val="333333"/>
              </a:solidFill>
              <a:latin typeface="Calibri"/>
            </a:endParaRPr>
          </a:p>
          <a:p>
            <a:pPr marL="0" indent="0" algn="l">
              <a:lnSpc>
                <a:spcPct val="140000"/>
              </a:lnSpc>
              <a:buNone/>
            </a:pPr>
            <a:r>
              <a:rPr lang="en-US" sz="1100" b="0" i="0" kern="0" dirty="0">
                <a:solidFill>
                  <a:srgbClr val="333333"/>
                </a:solidFill>
                <a:latin typeface="Calibri"/>
              </a:rPr>
              <a:t>We spread the teachings and compassionate vision of Ramalinga Swamigal (Vallalar) through publications, food service, education, technology, and community gatherings — locally and globally.</a:t>
            </a:r>
          </a:p>
          <a:p>
            <a:pPr marL="0" indent="0" algn="l">
              <a:buNone/>
            </a:pPr>
            <a:endParaRPr lang="en-US" sz="1100" b="0" i="0" kern="0" dirty="0">
              <a:solidFill>
                <a:srgbClr val="333333"/>
              </a:solidFill>
              <a:latin typeface="Calibri"/>
            </a:endParaRPr>
          </a:p>
          <a:p>
            <a:pPr marL="0" indent="0" algn="l">
              <a:lnSpc>
                <a:spcPct val="140000"/>
              </a:lnSpc>
              <a:buNone/>
            </a:pPr>
            <a:r>
              <a:rPr lang="en-US" sz="1100" b="0" i="0" kern="0" dirty="0">
                <a:solidFill>
                  <a:srgbClr val="333333"/>
                </a:solidFill>
                <a:latin typeface="Calibri"/>
              </a:rPr>
              <a:t>We have participants and country representatives across multiple continents.</a:t>
            </a:r>
          </a:p>
          <a:p>
            <a:pPr marL="0" indent="0" algn="l">
              <a:buNone/>
            </a:pPr>
            <a:endParaRPr lang="en-US" sz="1100" b="0" i="0" kern="0" dirty="0">
              <a:solidFill>
                <a:srgbClr val="333333"/>
              </a:solidFill>
              <a:latin typeface="Calibri"/>
            </a:endParaRPr>
          </a:p>
          <a:p>
            <a:pPr marL="0" indent="0" algn="l">
              <a:buNone/>
            </a:pPr>
            <a:r>
              <a:rPr lang="en-US" sz="1100" b="1" i="0" kern="0" dirty="0">
                <a:solidFill>
                  <a:srgbClr val="B93720"/>
                </a:solidFill>
                <a:latin typeface="Georgia"/>
              </a:rPr>
              <a:t>Anyone can join.</a:t>
            </a:r>
          </a:p>
          <a:p>
            <a:pPr marL="0" indent="0" algn="l">
              <a:buNone/>
            </a:pPr>
            <a:endParaRPr lang="en-US" sz="1100" b="1" i="0" kern="0" dirty="0">
              <a:solidFill>
                <a:srgbClr val="B93720"/>
              </a:solidFill>
              <a:latin typeface="Georgia"/>
            </a:endParaRPr>
          </a:p>
          <a:p>
            <a:pPr marL="0" indent="0" algn="l">
              <a:lnSpc>
                <a:spcPct val="140000"/>
              </a:lnSpc>
              <a:buNone/>
            </a:pPr>
            <a:r>
              <a:rPr lang="en-US" sz="1100" b="0" i="0" kern="0" dirty="0">
                <a:solidFill>
                  <a:srgbClr val="333333"/>
                </a:solidFill>
                <a:latin typeface="Calibri"/>
              </a:rPr>
              <a:t>As an associate, country representative</a:t>
            </a:r>
            <a:r>
              <a:rPr lang="en-US" sz="1100" kern="0" dirty="0">
                <a:solidFill>
                  <a:srgbClr val="333333"/>
                </a:solidFill>
                <a:latin typeface="Calibri"/>
              </a:rPr>
              <a:t>,</a:t>
            </a:r>
            <a:r>
              <a:rPr lang="en-US" sz="1100" b="0" i="0" kern="0" dirty="0">
                <a:solidFill>
                  <a:srgbClr val="333333"/>
                </a:solidFill>
                <a:latin typeface="Calibri"/>
              </a:rPr>
              <a:t> volunteer, or simply as a participant in our activities. There’s </a:t>
            </a:r>
            <a:r>
              <a:rPr lang="en-US" sz="1100" kern="0" dirty="0">
                <a:solidFill>
                  <a:srgbClr val="333333"/>
                </a:solidFill>
                <a:latin typeface="Calibri"/>
              </a:rPr>
              <a:t>n</a:t>
            </a:r>
            <a:r>
              <a:rPr lang="en-US" sz="1100" b="0" i="0" kern="0" dirty="0">
                <a:solidFill>
                  <a:srgbClr val="333333"/>
                </a:solidFill>
                <a:latin typeface="Calibri"/>
              </a:rPr>
              <a:t>o prerequisite. No conversion. No conditions. Ever.</a:t>
            </a:r>
          </a:p>
        </p:txBody>
      </p:sp>
      <p:sp>
        <p:nvSpPr>
          <p:cNvPr id="8" name="C0Bg"/>
          <p:cNvSpPr/>
          <p:nvPr/>
        </p:nvSpPr>
        <p:spPr>
          <a:xfrm>
            <a:off x="5165515" y="1000000"/>
            <a:ext cx="3484000" cy="1230000"/>
          </a:xfrm>
          <a:prstGeom prst="rect">
            <a:avLst/>
          </a:prstGeom>
          <a:solidFill>
            <a:srgbClr val="0D0D0D"/>
          </a:solidFill>
          <a:ln>
            <a:noFill/>
          </a:ln>
          <a:effectLst>
            <a:outerShdw blurRad="101600" dist="25400" dir="8100000" algn="bl" rotWithShape="0">
              <a:srgbClr val="000000">
                <a:alpha val="12000"/>
              </a:srgbClr>
            </a:outerShdw>
          </a:effectLst>
        </p:spPr>
      </p:sp>
      <p:sp>
        <p:nvSpPr>
          <p:cNvPr id="9" name="C0Bar"/>
          <p:cNvSpPr/>
          <p:nvPr/>
        </p:nvSpPr>
        <p:spPr>
          <a:xfrm>
            <a:off x="5180000" y="1000000"/>
            <a:ext cx="18000" cy="1230000"/>
          </a:xfrm>
          <a:prstGeom prst="rect">
            <a:avLst/>
          </a:prstGeom>
          <a:solidFill>
            <a:srgbClr val="B93720"/>
          </a:solidFill>
          <a:ln>
            <a:noFill/>
          </a:ln>
        </p:spPr>
      </p:sp>
      <p:sp>
        <p:nvSpPr>
          <p:cNvPr id="10" name="C0Icon"/>
          <p:cNvSpPr/>
          <p:nvPr/>
        </p:nvSpPr>
        <p:spPr>
          <a:xfrm>
            <a:off x="5260000" y="1100000"/>
            <a:ext cx="300000" cy="300000"/>
          </a:xfrm>
          <a:prstGeom prst="rect">
            <a:avLst/>
          </a:prstGeom>
          <a:noFill/>
          <a:ln>
            <a:noFill/>
          </a:ln>
        </p:spPr>
        <p:txBody>
          <a:bodyPr wrap="square" lIns="0" tIns="0" rIns="0" bIns="0" rtlCol="0" anchor="t"/>
          <a:lstStyle/>
          <a:p>
            <a:pPr marL="0" indent="0" algn="ctr">
              <a:buNone/>
            </a:pPr>
            <a:r>
              <a:rPr lang="en-US" sz="1800" b="0" i="0" kern="0" dirty="0">
                <a:solidFill>
                  <a:srgbClr val="FFFFFF"/>
                </a:solidFill>
                <a:latin typeface="Calibri"/>
              </a:rPr>
              <a:t>🌍</a:t>
            </a:r>
          </a:p>
        </p:txBody>
      </p:sp>
      <p:sp>
        <p:nvSpPr>
          <p:cNvPr id="11" name="C0Title"/>
          <p:cNvSpPr/>
          <p:nvPr/>
        </p:nvSpPr>
        <p:spPr>
          <a:xfrm>
            <a:off x="5260000" y="1440000"/>
            <a:ext cx="3344000" cy="280000"/>
          </a:xfrm>
          <a:prstGeom prst="rect">
            <a:avLst/>
          </a:prstGeom>
          <a:noFill/>
          <a:ln>
            <a:noFill/>
          </a:ln>
        </p:spPr>
        <p:txBody>
          <a:bodyPr wrap="square" lIns="0" tIns="0" rIns="0" bIns="0" rtlCol="0" anchor="t"/>
          <a:lstStyle/>
          <a:p>
            <a:pPr marL="0" indent="0" algn="l">
              <a:buNone/>
            </a:pPr>
            <a:r>
              <a:rPr lang="en-US" sz="1200" b="1" i="0" kern="0" dirty="0">
                <a:solidFill>
                  <a:srgbClr val="B93720"/>
                </a:solidFill>
                <a:latin typeface="Calibri"/>
              </a:rPr>
              <a:t>Global Presence</a:t>
            </a:r>
          </a:p>
        </p:txBody>
      </p:sp>
      <p:sp>
        <p:nvSpPr>
          <p:cNvPr id="12" name="C0Desc"/>
          <p:cNvSpPr/>
          <p:nvPr/>
        </p:nvSpPr>
        <p:spPr>
          <a:xfrm>
            <a:off x="5260000" y="1710000"/>
            <a:ext cx="3344000" cy="480000"/>
          </a:xfrm>
          <a:prstGeom prst="rect">
            <a:avLst/>
          </a:prstGeom>
          <a:noFill/>
          <a:ln>
            <a:noFill/>
          </a:ln>
        </p:spPr>
        <p:txBody>
          <a:bodyPr wrap="square" lIns="0" tIns="0" rIns="0" bIns="0" rtlCol="0" anchor="t"/>
          <a:lstStyle/>
          <a:p>
            <a:pPr marL="0" indent="0" algn="l">
              <a:lnSpc>
                <a:spcPct val="130000"/>
              </a:lnSpc>
              <a:buNone/>
            </a:pPr>
            <a:r>
              <a:rPr lang="en-US" sz="950" b="0" i="0" kern="0" dirty="0">
                <a:solidFill>
                  <a:schemeClr val="bg1"/>
                </a:solidFill>
                <a:latin typeface="Calibri"/>
              </a:rPr>
              <a:t>Participants and country representatives across multiple continents.</a:t>
            </a:r>
          </a:p>
        </p:txBody>
      </p:sp>
      <p:sp>
        <p:nvSpPr>
          <p:cNvPr id="13" name="C1Bg"/>
          <p:cNvSpPr/>
          <p:nvPr/>
        </p:nvSpPr>
        <p:spPr>
          <a:xfrm>
            <a:off x="5180000" y="2310000"/>
            <a:ext cx="3484000" cy="1230000"/>
          </a:xfrm>
          <a:prstGeom prst="rect">
            <a:avLst/>
          </a:prstGeom>
          <a:solidFill>
            <a:srgbClr val="0D0D0D"/>
          </a:solidFill>
          <a:ln>
            <a:noFill/>
          </a:ln>
          <a:effectLst>
            <a:outerShdw blurRad="101600" dist="25400" dir="8100000" algn="bl" rotWithShape="0">
              <a:srgbClr val="000000">
                <a:alpha val="12000"/>
              </a:srgbClr>
            </a:outerShdw>
          </a:effectLst>
        </p:spPr>
      </p:sp>
      <p:sp>
        <p:nvSpPr>
          <p:cNvPr id="14" name="C1Bar"/>
          <p:cNvSpPr/>
          <p:nvPr/>
        </p:nvSpPr>
        <p:spPr>
          <a:xfrm>
            <a:off x="5180000" y="2310000"/>
            <a:ext cx="18000" cy="1230000"/>
          </a:xfrm>
          <a:prstGeom prst="rect">
            <a:avLst/>
          </a:prstGeom>
          <a:solidFill>
            <a:srgbClr val="F5C125"/>
          </a:solidFill>
          <a:ln>
            <a:noFill/>
          </a:ln>
        </p:spPr>
      </p:sp>
      <p:sp>
        <p:nvSpPr>
          <p:cNvPr id="15" name="C1Icon"/>
          <p:cNvSpPr/>
          <p:nvPr/>
        </p:nvSpPr>
        <p:spPr>
          <a:xfrm>
            <a:off x="5260000" y="2410000"/>
            <a:ext cx="300000" cy="300000"/>
          </a:xfrm>
          <a:prstGeom prst="rect">
            <a:avLst/>
          </a:prstGeom>
          <a:noFill/>
          <a:ln>
            <a:noFill/>
          </a:ln>
        </p:spPr>
        <p:txBody>
          <a:bodyPr wrap="square" lIns="0" tIns="0" rIns="0" bIns="0" rtlCol="0" anchor="t"/>
          <a:lstStyle/>
          <a:p>
            <a:pPr marL="0" indent="0" algn="ctr">
              <a:buNone/>
            </a:pPr>
            <a:r>
              <a:rPr lang="en-US" sz="1800" b="0" i="0" kern="0" dirty="0">
                <a:solidFill>
                  <a:srgbClr val="FFFFFF"/>
                </a:solidFill>
                <a:latin typeface="Calibri"/>
              </a:rPr>
              <a:t>🏛</a:t>
            </a:r>
          </a:p>
        </p:txBody>
      </p:sp>
      <p:sp>
        <p:nvSpPr>
          <p:cNvPr id="16" name="C1Title"/>
          <p:cNvSpPr/>
          <p:nvPr/>
        </p:nvSpPr>
        <p:spPr>
          <a:xfrm>
            <a:off x="5260000" y="2750000"/>
            <a:ext cx="3344000" cy="280000"/>
          </a:xfrm>
          <a:prstGeom prst="rect">
            <a:avLst/>
          </a:prstGeom>
          <a:noFill/>
          <a:ln>
            <a:noFill/>
          </a:ln>
        </p:spPr>
        <p:txBody>
          <a:bodyPr wrap="square" lIns="0" tIns="0" rIns="0" bIns="0" rtlCol="0" anchor="t"/>
          <a:lstStyle/>
          <a:p>
            <a:pPr marL="0" indent="0" algn="l">
              <a:buNone/>
            </a:pPr>
            <a:r>
              <a:rPr lang="en-US" sz="1200" b="1" i="0" kern="0" dirty="0">
                <a:solidFill>
                  <a:srgbClr val="F5C125"/>
                </a:solidFill>
                <a:latin typeface="Calibri"/>
              </a:rPr>
              <a:t>Registered Nonprofit</a:t>
            </a:r>
          </a:p>
        </p:txBody>
      </p:sp>
      <p:sp>
        <p:nvSpPr>
          <p:cNvPr id="17" name="C1Desc"/>
          <p:cNvSpPr/>
          <p:nvPr/>
        </p:nvSpPr>
        <p:spPr>
          <a:xfrm>
            <a:off x="5260000" y="3020000"/>
            <a:ext cx="3344000" cy="480000"/>
          </a:xfrm>
          <a:prstGeom prst="rect">
            <a:avLst/>
          </a:prstGeom>
          <a:noFill/>
          <a:ln>
            <a:noFill/>
          </a:ln>
        </p:spPr>
        <p:txBody>
          <a:bodyPr wrap="square" lIns="0" tIns="0" rIns="0" bIns="0" rtlCol="0" anchor="t"/>
          <a:lstStyle/>
          <a:p>
            <a:pPr marL="0" indent="0" algn="l">
              <a:lnSpc>
                <a:spcPct val="130000"/>
              </a:lnSpc>
              <a:buNone/>
            </a:pPr>
            <a:r>
              <a:rPr lang="en-US" sz="950" b="0" i="0" kern="0" dirty="0">
                <a:solidFill>
                  <a:schemeClr val="bg1"/>
                </a:solidFill>
                <a:latin typeface="Calibri"/>
              </a:rPr>
              <a:t>Association of Social Promotion. Strictly non-profit. Zero commercial activities.</a:t>
            </a:r>
          </a:p>
        </p:txBody>
      </p:sp>
      <p:sp>
        <p:nvSpPr>
          <p:cNvPr id="18" name="C2Bg"/>
          <p:cNvSpPr/>
          <p:nvPr/>
        </p:nvSpPr>
        <p:spPr>
          <a:xfrm>
            <a:off x="5180000" y="3620000"/>
            <a:ext cx="3484000" cy="1230000"/>
          </a:xfrm>
          <a:prstGeom prst="rect">
            <a:avLst/>
          </a:prstGeom>
          <a:solidFill>
            <a:srgbClr val="0D0D0D"/>
          </a:solidFill>
          <a:ln>
            <a:noFill/>
          </a:ln>
          <a:effectLst>
            <a:outerShdw blurRad="101600" dist="25400" dir="8100000" algn="bl" rotWithShape="0">
              <a:srgbClr val="000000">
                <a:alpha val="12000"/>
              </a:srgbClr>
            </a:outerShdw>
          </a:effectLst>
        </p:spPr>
      </p:sp>
      <p:sp>
        <p:nvSpPr>
          <p:cNvPr id="19" name="C2Bar"/>
          <p:cNvSpPr/>
          <p:nvPr/>
        </p:nvSpPr>
        <p:spPr>
          <a:xfrm>
            <a:off x="5180000" y="3620000"/>
            <a:ext cx="18000" cy="1230000"/>
          </a:xfrm>
          <a:prstGeom prst="rect">
            <a:avLst/>
          </a:prstGeom>
          <a:solidFill>
            <a:srgbClr val="B93720"/>
          </a:solidFill>
          <a:ln>
            <a:noFill/>
          </a:ln>
        </p:spPr>
      </p:sp>
      <p:sp>
        <p:nvSpPr>
          <p:cNvPr id="20" name="C2Icon"/>
          <p:cNvSpPr/>
          <p:nvPr/>
        </p:nvSpPr>
        <p:spPr>
          <a:xfrm>
            <a:off x="5260000" y="3720000"/>
            <a:ext cx="300000" cy="300000"/>
          </a:xfrm>
          <a:prstGeom prst="rect">
            <a:avLst/>
          </a:prstGeom>
          <a:noFill/>
          <a:ln>
            <a:noFill/>
          </a:ln>
        </p:spPr>
        <p:txBody>
          <a:bodyPr wrap="square" lIns="0" tIns="0" rIns="0" bIns="0" rtlCol="0" anchor="t"/>
          <a:lstStyle/>
          <a:p>
            <a:pPr marL="0" indent="0" algn="ctr">
              <a:buNone/>
            </a:pPr>
            <a:r>
              <a:rPr lang="en-US" sz="1800" b="0" i="0" kern="0" dirty="0">
                <a:solidFill>
                  <a:srgbClr val="FFFFFF"/>
                </a:solidFill>
                <a:latin typeface="Calibri"/>
              </a:rPr>
              <a:t>🔓</a:t>
            </a:r>
          </a:p>
        </p:txBody>
      </p:sp>
      <p:sp>
        <p:nvSpPr>
          <p:cNvPr id="21" name="C2Title"/>
          <p:cNvSpPr/>
          <p:nvPr/>
        </p:nvSpPr>
        <p:spPr>
          <a:xfrm>
            <a:off x="5260000" y="4060000"/>
            <a:ext cx="3344000" cy="280000"/>
          </a:xfrm>
          <a:prstGeom prst="rect">
            <a:avLst/>
          </a:prstGeom>
          <a:noFill/>
          <a:ln>
            <a:noFill/>
          </a:ln>
        </p:spPr>
        <p:txBody>
          <a:bodyPr wrap="square" lIns="0" tIns="0" rIns="0" bIns="0" rtlCol="0" anchor="t"/>
          <a:lstStyle/>
          <a:p>
            <a:pPr marL="0" indent="0" algn="l">
              <a:buNone/>
            </a:pPr>
            <a:r>
              <a:rPr lang="en-US" sz="1200" b="1" i="0" kern="0" dirty="0">
                <a:solidFill>
                  <a:srgbClr val="B93720"/>
                </a:solidFill>
                <a:latin typeface="Calibri"/>
              </a:rPr>
              <a:t>Zero Barriers</a:t>
            </a:r>
          </a:p>
        </p:txBody>
      </p:sp>
      <p:sp>
        <p:nvSpPr>
          <p:cNvPr id="22" name="C2Desc"/>
          <p:cNvSpPr/>
          <p:nvPr/>
        </p:nvSpPr>
        <p:spPr>
          <a:xfrm>
            <a:off x="5260000" y="4330000"/>
            <a:ext cx="3344000" cy="480000"/>
          </a:xfrm>
          <a:prstGeom prst="rect">
            <a:avLst/>
          </a:prstGeom>
          <a:noFill/>
          <a:ln>
            <a:noFill/>
          </a:ln>
        </p:spPr>
        <p:txBody>
          <a:bodyPr wrap="square" lIns="0" tIns="0" rIns="0" bIns="0" rtlCol="0" anchor="t"/>
          <a:lstStyle/>
          <a:p>
            <a:pPr marL="0" indent="0" algn="l">
              <a:lnSpc>
                <a:spcPct val="130000"/>
              </a:lnSpc>
              <a:buNone/>
            </a:pPr>
            <a:r>
              <a:rPr lang="en-US" sz="950" b="0" i="0" kern="0" dirty="0">
                <a:solidFill>
                  <a:schemeClr val="bg1"/>
                </a:solidFill>
                <a:latin typeface="Calibri"/>
              </a:rPr>
              <a:t>Join as associate, volunteer, or simply participate. No conditions. No exceptions. Ever.</a:t>
            </a:r>
          </a:p>
        </p:txBody>
      </p:sp>
      <p:sp>
        <p:nvSpPr>
          <p:cNvPr id="23" name="Footer"/>
          <p:cNvSpPr/>
          <p:nvPr/>
        </p:nvSpPr>
        <p:spPr>
          <a:xfrm>
            <a:off x="480000" y="5000000"/>
            <a:ext cx="8184000" cy="100000"/>
          </a:xfrm>
          <a:prstGeom prst="rect">
            <a:avLst/>
          </a:prstGeom>
          <a:noFill/>
          <a:ln>
            <a:noFill/>
          </a:ln>
        </p:spPr>
        <p:txBody>
          <a:bodyPr wrap="square" lIns="0" tIns="0" rIns="0" bIns="0" rtlCol="0" anchor="t"/>
          <a:lstStyle/>
          <a:p>
            <a:pPr marL="0" indent="0" algn="r">
              <a:buNone/>
            </a:pPr>
            <a:r>
              <a:rPr lang="en-US" sz="800" b="0" i="0" kern="0" dirty="0">
                <a:solidFill>
                  <a:srgbClr val="AAAAAA"/>
                </a:solidFill>
                <a:latin typeface="Calibri"/>
              </a:rPr>
              <a:t>sanmarkkamlife.org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D0D0D"/>
        </a:solidFill>
        <a:effectLst/>
      </p:bgPr>
    </p:bg>
    <p:spTree>
      <p:nvGrpSpPr>
        <p:cNvPr id="1" name=""/>
        <p:cNvGrpSpPr/>
        <p:nvPr/>
      </p:nvGrpSpPr>
      <p:grpSpPr>
        <a:xfrm>
          <a:off x="0" y="0"/>
          <a:ext cx="0" cy="0"/>
          <a:chOff x="0" y="0"/>
          <a:chExt cx="0" cy="0"/>
        </a:xfrm>
      </p:grpSpPr>
      <p:sp>
        <p:nvSpPr>
          <p:cNvPr id="2" name="Text 0"/>
          <p:cNvSpPr/>
          <p:nvPr/>
        </p:nvSpPr>
        <p:spPr>
          <a:xfrm>
            <a:off x="548640" y="347472"/>
            <a:ext cx="8229600" cy="594360"/>
          </a:xfrm>
          <a:prstGeom prst="rect">
            <a:avLst/>
          </a:prstGeom>
          <a:noFill/>
          <a:ln/>
        </p:spPr>
        <p:txBody>
          <a:bodyPr wrap="square" lIns="0" tIns="0" rIns="0" bIns="0" rtlCol="0" anchor="ctr"/>
          <a:lstStyle/>
          <a:p>
            <a:pPr marL="0" indent="0">
              <a:buNone/>
            </a:pPr>
            <a:r>
              <a:rPr lang="en-US" sz="3000" b="1" dirty="0">
                <a:solidFill>
                  <a:srgbClr val="FFFFFF"/>
                </a:solidFill>
                <a:latin typeface="Georgia" pitchFamily="34" charset="0"/>
                <a:ea typeface="Georgia" pitchFamily="34" charset="-122"/>
                <a:cs typeface="Georgia" pitchFamily="34" charset="-120"/>
              </a:rPr>
              <a:t>Who we are NOT</a:t>
            </a:r>
            <a:endParaRPr lang="en-US" sz="3000" dirty="0"/>
          </a:p>
        </p:txBody>
      </p:sp>
      <p:sp>
        <p:nvSpPr>
          <p:cNvPr id="3" name="Shape 1"/>
          <p:cNvSpPr/>
          <p:nvPr/>
        </p:nvSpPr>
        <p:spPr>
          <a:xfrm>
            <a:off x="548640" y="1115568"/>
            <a:ext cx="8046720" cy="804672"/>
          </a:xfrm>
          <a:prstGeom prst="rect">
            <a:avLst/>
          </a:prstGeom>
          <a:solidFill>
            <a:srgbClr val="1A0805"/>
          </a:solidFill>
          <a:ln w="6350">
            <a:solidFill>
              <a:srgbClr val="4A1808"/>
            </a:solidFill>
            <a:prstDash val="solid"/>
          </a:ln>
        </p:spPr>
      </p:sp>
      <p:sp>
        <p:nvSpPr>
          <p:cNvPr id="4" name="Text 2"/>
          <p:cNvSpPr/>
          <p:nvPr/>
        </p:nvSpPr>
        <p:spPr>
          <a:xfrm>
            <a:off x="749808" y="1316736"/>
            <a:ext cx="384048" cy="402336"/>
          </a:xfrm>
          <a:prstGeom prst="rect">
            <a:avLst/>
          </a:prstGeom>
          <a:noFill/>
          <a:ln/>
        </p:spPr>
        <p:txBody>
          <a:bodyPr wrap="square" lIns="0" tIns="0" rIns="0" bIns="0" rtlCol="0" anchor="ctr"/>
          <a:lstStyle/>
          <a:p>
            <a:pPr marL="0" indent="0">
              <a:buNone/>
            </a:pPr>
            <a:r>
              <a:rPr lang="en-US" sz="1500" b="1" dirty="0">
                <a:solidFill>
                  <a:srgbClr val="B93720"/>
                </a:solidFill>
                <a:latin typeface="Calibri" pitchFamily="34" charset="0"/>
                <a:ea typeface="Calibri" pitchFamily="34" charset="-122"/>
                <a:cs typeface="Calibri" pitchFamily="34" charset="-120"/>
              </a:rPr>
              <a:t>✗</a:t>
            </a:r>
            <a:endParaRPr lang="en-US" sz="1500" dirty="0"/>
          </a:p>
        </p:txBody>
      </p:sp>
      <p:sp>
        <p:nvSpPr>
          <p:cNvPr id="5" name="Text 3"/>
          <p:cNvSpPr/>
          <p:nvPr/>
        </p:nvSpPr>
        <p:spPr>
          <a:xfrm>
            <a:off x="1234440" y="1280160"/>
            <a:ext cx="7178040" cy="475488"/>
          </a:xfrm>
          <a:prstGeom prst="rect">
            <a:avLst/>
          </a:prstGeom>
          <a:noFill/>
          <a:ln/>
        </p:spPr>
        <p:txBody>
          <a:bodyPr wrap="square" lIns="0" tIns="0" rIns="0" bIns="0" rtlCol="0" anchor="ctr"/>
          <a:lstStyle/>
          <a:p>
            <a:pPr marL="0" indent="0">
              <a:lnSpc>
                <a:spcPct val="140000"/>
              </a:lnSpc>
              <a:buNone/>
            </a:pPr>
            <a:r>
              <a:rPr lang="en-US" sz="1250" dirty="0">
                <a:solidFill>
                  <a:schemeClr val="bg1"/>
                </a:solidFill>
                <a:latin typeface="Calibri" pitchFamily="34" charset="0"/>
                <a:ea typeface="Calibri" pitchFamily="34" charset="-122"/>
                <a:cs typeface="Calibri" pitchFamily="34" charset="-120"/>
              </a:rPr>
              <a:t>Not a “cult” or “sect” – Open to All unconditionally.</a:t>
            </a:r>
            <a:endParaRPr lang="en-US" sz="1250" dirty="0">
              <a:solidFill>
                <a:schemeClr val="bg1"/>
              </a:solidFill>
            </a:endParaRPr>
          </a:p>
        </p:txBody>
      </p:sp>
      <p:sp>
        <p:nvSpPr>
          <p:cNvPr id="6" name="Shape 4"/>
          <p:cNvSpPr/>
          <p:nvPr/>
        </p:nvSpPr>
        <p:spPr>
          <a:xfrm>
            <a:off x="548640" y="2075688"/>
            <a:ext cx="8046720" cy="804672"/>
          </a:xfrm>
          <a:prstGeom prst="rect">
            <a:avLst/>
          </a:prstGeom>
          <a:solidFill>
            <a:srgbClr val="1A0805"/>
          </a:solidFill>
          <a:ln w="6350">
            <a:solidFill>
              <a:srgbClr val="4A1808"/>
            </a:solidFill>
            <a:prstDash val="solid"/>
          </a:ln>
        </p:spPr>
      </p:sp>
      <p:sp>
        <p:nvSpPr>
          <p:cNvPr id="7" name="Text 5"/>
          <p:cNvSpPr/>
          <p:nvPr/>
        </p:nvSpPr>
        <p:spPr>
          <a:xfrm>
            <a:off x="749808" y="2276856"/>
            <a:ext cx="384048" cy="402336"/>
          </a:xfrm>
          <a:prstGeom prst="rect">
            <a:avLst/>
          </a:prstGeom>
          <a:noFill/>
          <a:ln/>
        </p:spPr>
        <p:txBody>
          <a:bodyPr wrap="square" lIns="0" tIns="0" rIns="0" bIns="0" rtlCol="0" anchor="ctr"/>
          <a:lstStyle/>
          <a:p>
            <a:pPr marL="0" indent="0">
              <a:buNone/>
            </a:pPr>
            <a:r>
              <a:rPr lang="en-US" sz="1500" b="1" dirty="0">
                <a:solidFill>
                  <a:srgbClr val="B93720"/>
                </a:solidFill>
                <a:latin typeface="Calibri" pitchFamily="34" charset="0"/>
                <a:ea typeface="Calibri" pitchFamily="34" charset="-122"/>
                <a:cs typeface="Calibri" pitchFamily="34" charset="-120"/>
              </a:rPr>
              <a:t>✗</a:t>
            </a:r>
            <a:endParaRPr lang="en-US" sz="1500" dirty="0"/>
          </a:p>
        </p:txBody>
      </p:sp>
      <p:sp>
        <p:nvSpPr>
          <p:cNvPr id="8" name="Text 6"/>
          <p:cNvSpPr/>
          <p:nvPr/>
        </p:nvSpPr>
        <p:spPr>
          <a:xfrm>
            <a:off x="1234440" y="2240280"/>
            <a:ext cx="7178040" cy="475488"/>
          </a:xfrm>
          <a:prstGeom prst="rect">
            <a:avLst/>
          </a:prstGeom>
          <a:noFill/>
          <a:ln/>
        </p:spPr>
        <p:txBody>
          <a:bodyPr wrap="square" lIns="0" tIns="0" rIns="0" bIns="0" rtlCol="0" anchor="ctr"/>
          <a:lstStyle/>
          <a:p>
            <a:pPr marL="0" indent="0">
              <a:lnSpc>
                <a:spcPct val="140000"/>
              </a:lnSpc>
              <a:buNone/>
            </a:pPr>
            <a:r>
              <a:rPr lang="en-US" sz="1250" dirty="0">
                <a:solidFill>
                  <a:schemeClr val="bg1"/>
                </a:solidFill>
                <a:latin typeface="Calibri" pitchFamily="34" charset="0"/>
                <a:ea typeface="Calibri" pitchFamily="34" charset="-122"/>
                <a:cs typeface="Calibri" pitchFamily="34" charset="-120"/>
              </a:rPr>
              <a:t>No Central Figure – </a:t>
            </a:r>
            <a:r>
              <a:rPr lang="en-US" sz="1250" dirty="0" err="1">
                <a:solidFill>
                  <a:schemeClr val="bg1"/>
                </a:solidFill>
                <a:latin typeface="Calibri" pitchFamily="34" charset="0"/>
                <a:ea typeface="Calibri" pitchFamily="34" charset="-122"/>
                <a:cs typeface="Calibri" pitchFamily="34" charset="-120"/>
              </a:rPr>
              <a:t>Vallalar</a:t>
            </a:r>
            <a:r>
              <a:rPr lang="en-US" sz="1250" dirty="0">
                <a:solidFill>
                  <a:schemeClr val="bg1"/>
                </a:solidFill>
                <a:latin typeface="Calibri" pitchFamily="34" charset="0"/>
                <a:ea typeface="Calibri" pitchFamily="34" charset="-122"/>
                <a:cs typeface="Calibri" pitchFamily="34" charset="-120"/>
              </a:rPr>
              <a:t> is our source of inspiration, not to be worshipped. We are an association built around everyone and we make decisions together in a council. </a:t>
            </a:r>
            <a:endParaRPr lang="en-US" sz="1250" dirty="0">
              <a:solidFill>
                <a:schemeClr val="bg1"/>
              </a:solidFill>
            </a:endParaRPr>
          </a:p>
        </p:txBody>
      </p:sp>
      <p:sp>
        <p:nvSpPr>
          <p:cNvPr id="16" name="Shape 4">
            <a:extLst>
              <a:ext uri="{FF2B5EF4-FFF2-40B4-BE49-F238E27FC236}">
                <a16:creationId xmlns:a16="http://schemas.microsoft.com/office/drawing/2014/main" id="{B528F1F7-549F-2715-F3D1-0D32C5D9F6AA}"/>
              </a:ext>
            </a:extLst>
          </p:cNvPr>
          <p:cNvSpPr/>
          <p:nvPr/>
        </p:nvSpPr>
        <p:spPr>
          <a:xfrm>
            <a:off x="518160" y="3058668"/>
            <a:ext cx="8046720" cy="804672"/>
          </a:xfrm>
          <a:prstGeom prst="rect">
            <a:avLst/>
          </a:prstGeom>
          <a:solidFill>
            <a:srgbClr val="1A0805"/>
          </a:solidFill>
          <a:ln w="6350">
            <a:solidFill>
              <a:srgbClr val="4A1808"/>
            </a:solidFill>
            <a:prstDash val="solid"/>
          </a:ln>
        </p:spPr>
      </p:sp>
      <p:sp>
        <p:nvSpPr>
          <p:cNvPr id="17" name="Text 6">
            <a:extLst>
              <a:ext uri="{FF2B5EF4-FFF2-40B4-BE49-F238E27FC236}">
                <a16:creationId xmlns:a16="http://schemas.microsoft.com/office/drawing/2014/main" id="{D3501634-F076-1EE7-1CA1-AADEF199932D}"/>
              </a:ext>
            </a:extLst>
          </p:cNvPr>
          <p:cNvSpPr/>
          <p:nvPr/>
        </p:nvSpPr>
        <p:spPr>
          <a:xfrm>
            <a:off x="1234440" y="3131468"/>
            <a:ext cx="7178040" cy="475488"/>
          </a:xfrm>
          <a:prstGeom prst="rect">
            <a:avLst/>
          </a:prstGeom>
          <a:noFill/>
          <a:ln/>
        </p:spPr>
        <p:txBody>
          <a:bodyPr wrap="square" lIns="0" tIns="0" rIns="0" bIns="0" rtlCol="0" anchor="ctr"/>
          <a:lstStyle/>
          <a:p>
            <a:pPr marL="0" indent="0">
              <a:lnSpc>
                <a:spcPct val="140000"/>
              </a:lnSpc>
              <a:buNone/>
            </a:pPr>
            <a:r>
              <a:rPr lang="en-US" sz="1250" dirty="0">
                <a:solidFill>
                  <a:schemeClr val="bg1"/>
                </a:solidFill>
                <a:latin typeface="Calibri" pitchFamily="34" charset="0"/>
                <a:ea typeface="Calibri" pitchFamily="34" charset="-122"/>
                <a:cs typeface="Calibri" pitchFamily="34" charset="-120"/>
              </a:rPr>
              <a:t>Not a commercial enterprise – Everything we do is FREE and donation based.</a:t>
            </a:r>
            <a:endParaRPr lang="en-US" sz="1250" dirty="0">
              <a:solidFill>
                <a:schemeClr val="bg1"/>
              </a:solidFill>
            </a:endParaRPr>
          </a:p>
        </p:txBody>
      </p:sp>
      <p:sp>
        <p:nvSpPr>
          <p:cNvPr id="18" name="Text 5">
            <a:extLst>
              <a:ext uri="{FF2B5EF4-FFF2-40B4-BE49-F238E27FC236}">
                <a16:creationId xmlns:a16="http://schemas.microsoft.com/office/drawing/2014/main" id="{074F6F20-24ED-4921-F9AC-7197954D407F}"/>
              </a:ext>
            </a:extLst>
          </p:cNvPr>
          <p:cNvSpPr/>
          <p:nvPr/>
        </p:nvSpPr>
        <p:spPr>
          <a:xfrm>
            <a:off x="731520" y="3168044"/>
            <a:ext cx="384048" cy="402336"/>
          </a:xfrm>
          <a:prstGeom prst="rect">
            <a:avLst/>
          </a:prstGeom>
          <a:noFill/>
          <a:ln/>
        </p:spPr>
        <p:txBody>
          <a:bodyPr wrap="square" lIns="0" tIns="0" rIns="0" bIns="0" rtlCol="0" anchor="ctr"/>
          <a:lstStyle/>
          <a:p>
            <a:pPr marL="0" indent="0">
              <a:buNone/>
            </a:pPr>
            <a:r>
              <a:rPr lang="en-US" sz="1500" b="1" dirty="0">
                <a:solidFill>
                  <a:srgbClr val="B93720"/>
                </a:solidFill>
                <a:latin typeface="Calibri" pitchFamily="34" charset="0"/>
                <a:ea typeface="Calibri" pitchFamily="34" charset="-122"/>
                <a:cs typeface="Calibri" pitchFamily="34" charset="-120"/>
              </a:rPr>
              <a:t>✗</a:t>
            </a:r>
            <a:endParaRPr lang="en-US" sz="1500" dirty="0"/>
          </a:p>
        </p:txBody>
      </p:sp>
      <p:sp>
        <p:nvSpPr>
          <p:cNvPr id="19" name="Shape 4">
            <a:extLst>
              <a:ext uri="{FF2B5EF4-FFF2-40B4-BE49-F238E27FC236}">
                <a16:creationId xmlns:a16="http://schemas.microsoft.com/office/drawing/2014/main" id="{0AD38B51-F560-27E0-5B77-2266139E1DEC}"/>
              </a:ext>
            </a:extLst>
          </p:cNvPr>
          <p:cNvSpPr/>
          <p:nvPr/>
        </p:nvSpPr>
        <p:spPr>
          <a:xfrm>
            <a:off x="548640" y="4027932"/>
            <a:ext cx="8046720" cy="804672"/>
          </a:xfrm>
          <a:prstGeom prst="rect">
            <a:avLst/>
          </a:prstGeom>
          <a:solidFill>
            <a:srgbClr val="1A0805"/>
          </a:solidFill>
          <a:ln w="6350">
            <a:solidFill>
              <a:srgbClr val="4A1808"/>
            </a:solidFill>
            <a:prstDash val="solid"/>
          </a:ln>
        </p:spPr>
      </p:sp>
      <p:sp>
        <p:nvSpPr>
          <p:cNvPr id="20" name="Text 6">
            <a:extLst>
              <a:ext uri="{FF2B5EF4-FFF2-40B4-BE49-F238E27FC236}">
                <a16:creationId xmlns:a16="http://schemas.microsoft.com/office/drawing/2014/main" id="{9E940B5C-9F20-730F-DF48-2072E73484DE}"/>
              </a:ext>
            </a:extLst>
          </p:cNvPr>
          <p:cNvSpPr/>
          <p:nvPr/>
        </p:nvSpPr>
        <p:spPr>
          <a:xfrm>
            <a:off x="1234440" y="4160168"/>
            <a:ext cx="7178040" cy="475488"/>
          </a:xfrm>
          <a:prstGeom prst="rect">
            <a:avLst/>
          </a:prstGeom>
          <a:noFill/>
          <a:ln/>
        </p:spPr>
        <p:txBody>
          <a:bodyPr wrap="square" lIns="0" tIns="0" rIns="0" bIns="0" rtlCol="0" anchor="ctr"/>
          <a:lstStyle/>
          <a:p>
            <a:pPr marL="0" indent="0">
              <a:lnSpc>
                <a:spcPct val="140000"/>
              </a:lnSpc>
              <a:buNone/>
            </a:pPr>
            <a:r>
              <a:rPr lang="en-US" sz="1250" dirty="0">
                <a:solidFill>
                  <a:schemeClr val="bg1"/>
                </a:solidFill>
                <a:latin typeface="Calibri" pitchFamily="34" charset="0"/>
                <a:ea typeface="Calibri" pitchFamily="34" charset="-122"/>
                <a:cs typeface="Calibri" pitchFamily="34" charset="-120"/>
              </a:rPr>
              <a:t>Not making health claims - Our products are offered for cultural and educational purposes, not as medical or therapeutic advice. </a:t>
            </a:r>
            <a:endParaRPr lang="en-US" sz="1250" dirty="0">
              <a:solidFill>
                <a:schemeClr val="bg1"/>
              </a:solidFill>
            </a:endParaRPr>
          </a:p>
        </p:txBody>
      </p:sp>
      <p:sp>
        <p:nvSpPr>
          <p:cNvPr id="21" name="Text 5">
            <a:extLst>
              <a:ext uri="{FF2B5EF4-FFF2-40B4-BE49-F238E27FC236}">
                <a16:creationId xmlns:a16="http://schemas.microsoft.com/office/drawing/2014/main" id="{D048CEB0-FD70-575D-B835-F28B01777F8F}"/>
              </a:ext>
            </a:extLst>
          </p:cNvPr>
          <p:cNvSpPr/>
          <p:nvPr/>
        </p:nvSpPr>
        <p:spPr>
          <a:xfrm>
            <a:off x="718390" y="4229100"/>
            <a:ext cx="384048" cy="402336"/>
          </a:xfrm>
          <a:prstGeom prst="rect">
            <a:avLst/>
          </a:prstGeom>
          <a:noFill/>
          <a:ln/>
        </p:spPr>
        <p:txBody>
          <a:bodyPr wrap="square" lIns="0" tIns="0" rIns="0" bIns="0" rtlCol="0" anchor="ctr"/>
          <a:lstStyle/>
          <a:p>
            <a:pPr marL="0" indent="0">
              <a:buNone/>
            </a:pPr>
            <a:r>
              <a:rPr lang="en-US" sz="1500" b="1" dirty="0">
                <a:solidFill>
                  <a:srgbClr val="B93720"/>
                </a:solidFill>
                <a:latin typeface="Calibri" pitchFamily="34" charset="0"/>
                <a:ea typeface="Calibri" pitchFamily="34" charset="-122"/>
                <a:cs typeface="Calibri" pitchFamily="34" charset="-120"/>
              </a:rPr>
              <a:t>✗</a:t>
            </a:r>
            <a:endParaRPr lang="en-US" sz="1500" dirty="0"/>
          </a:p>
        </p:txBody>
      </p:sp>
    </p:spTree>
    <p:extLst>
      <p:ext uri="{BB962C8B-B14F-4D97-AF65-F5344CB8AC3E}">
        <p14:creationId xmlns:p14="http://schemas.microsoft.com/office/powerpoint/2010/main" val="22941696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13">
    <p:bg>
      <p:bgPr>
        <a:solidFill>
          <a:srgbClr val="0D0D0D"/>
        </a:solidFill>
        <a:effectLst/>
      </p:bgPr>
    </p:bg>
    <p:spTree>
      <p:nvGrpSpPr>
        <p:cNvPr id="1" name=""/>
        <p:cNvGrpSpPr/>
        <p:nvPr/>
      </p:nvGrpSpPr>
      <p:grpSpPr>
        <a:xfrm>
          <a:off x="0" y="0"/>
          <a:ext cx="0" cy="0"/>
          <a:chOff x="0" y="0"/>
          <a:chExt cx="0" cy="0"/>
        </a:xfrm>
      </p:grpSpPr>
      <p:sp>
        <p:nvSpPr>
          <p:cNvPr id="2" name="Text 0"/>
          <p:cNvSpPr/>
          <p:nvPr/>
        </p:nvSpPr>
        <p:spPr>
          <a:xfrm>
            <a:off x="548640" y="347472"/>
            <a:ext cx="8229600" cy="594360"/>
          </a:xfrm>
          <a:prstGeom prst="rect">
            <a:avLst/>
          </a:prstGeom>
          <a:noFill/>
          <a:ln/>
        </p:spPr>
        <p:txBody>
          <a:bodyPr wrap="square" lIns="0" tIns="0" rIns="0" bIns="0" rtlCol="0" anchor="ctr"/>
          <a:lstStyle/>
          <a:p>
            <a:pPr marL="0" indent="0">
              <a:buNone/>
            </a:pPr>
            <a:r>
              <a:rPr lang="en-US" sz="3000" b="1" dirty="0">
                <a:solidFill>
                  <a:srgbClr val="FFFFFF"/>
                </a:solidFill>
                <a:latin typeface="Georgia" pitchFamily="34" charset="0"/>
                <a:ea typeface="Georgia" pitchFamily="34" charset="-122"/>
                <a:cs typeface="Georgia" pitchFamily="34" charset="-120"/>
              </a:rPr>
              <a:t>What we do not claim.</a:t>
            </a:r>
            <a:endParaRPr lang="en-US" sz="3000" dirty="0"/>
          </a:p>
        </p:txBody>
      </p:sp>
      <p:sp>
        <p:nvSpPr>
          <p:cNvPr id="3" name="Shape 1"/>
          <p:cNvSpPr/>
          <p:nvPr/>
        </p:nvSpPr>
        <p:spPr>
          <a:xfrm>
            <a:off x="548640" y="1115568"/>
            <a:ext cx="8046720" cy="804672"/>
          </a:xfrm>
          <a:prstGeom prst="rect">
            <a:avLst/>
          </a:prstGeom>
          <a:solidFill>
            <a:srgbClr val="1A0805"/>
          </a:solidFill>
          <a:ln w="6350">
            <a:solidFill>
              <a:srgbClr val="4A1808"/>
            </a:solidFill>
            <a:prstDash val="solid"/>
          </a:ln>
        </p:spPr>
      </p:sp>
      <p:sp>
        <p:nvSpPr>
          <p:cNvPr id="4" name="Text 2"/>
          <p:cNvSpPr/>
          <p:nvPr/>
        </p:nvSpPr>
        <p:spPr>
          <a:xfrm>
            <a:off x="749808" y="1316736"/>
            <a:ext cx="384048" cy="402336"/>
          </a:xfrm>
          <a:prstGeom prst="rect">
            <a:avLst/>
          </a:prstGeom>
          <a:noFill/>
          <a:ln/>
        </p:spPr>
        <p:txBody>
          <a:bodyPr wrap="square" lIns="0" tIns="0" rIns="0" bIns="0" rtlCol="0" anchor="ctr"/>
          <a:lstStyle/>
          <a:p>
            <a:pPr marL="0" indent="0">
              <a:buNone/>
            </a:pPr>
            <a:r>
              <a:rPr lang="en-US" sz="1500" b="1" dirty="0">
                <a:solidFill>
                  <a:srgbClr val="B93720"/>
                </a:solidFill>
                <a:latin typeface="Calibri" pitchFamily="34" charset="0"/>
                <a:ea typeface="Calibri" pitchFamily="34" charset="-122"/>
                <a:cs typeface="Calibri" pitchFamily="34" charset="-120"/>
              </a:rPr>
              <a:t>✗</a:t>
            </a:r>
            <a:endParaRPr lang="en-US" sz="1500" dirty="0"/>
          </a:p>
        </p:txBody>
      </p:sp>
      <p:sp>
        <p:nvSpPr>
          <p:cNvPr id="5" name="Text 3"/>
          <p:cNvSpPr/>
          <p:nvPr/>
        </p:nvSpPr>
        <p:spPr>
          <a:xfrm>
            <a:off x="1234440" y="1280160"/>
            <a:ext cx="7178040" cy="475488"/>
          </a:xfrm>
          <a:prstGeom prst="rect">
            <a:avLst/>
          </a:prstGeom>
          <a:noFill/>
          <a:ln/>
        </p:spPr>
        <p:txBody>
          <a:bodyPr wrap="square" lIns="0" tIns="0" rIns="0" bIns="0" rtlCol="0" anchor="ctr"/>
          <a:lstStyle/>
          <a:p>
            <a:pPr marL="0" indent="0">
              <a:lnSpc>
                <a:spcPct val="140000"/>
              </a:lnSpc>
              <a:buNone/>
            </a:pPr>
            <a:r>
              <a:rPr lang="en-US" sz="1250" dirty="0">
                <a:solidFill>
                  <a:schemeClr val="bg1"/>
                </a:solidFill>
                <a:latin typeface="Calibri" pitchFamily="34" charset="0"/>
                <a:ea typeface="Calibri" pitchFamily="34" charset="-122"/>
                <a:cs typeface="Calibri" pitchFamily="34" charset="-120"/>
              </a:rPr>
              <a:t>We do not claim peer-reviewed proof of “biological immortality” or of paranormal claims. We are not after pseudo-science</a:t>
            </a:r>
            <a:endParaRPr lang="en-US" sz="1250" dirty="0">
              <a:solidFill>
                <a:schemeClr val="bg1"/>
              </a:solidFill>
            </a:endParaRPr>
          </a:p>
        </p:txBody>
      </p:sp>
      <p:sp>
        <p:nvSpPr>
          <p:cNvPr id="6" name="Shape 4"/>
          <p:cNvSpPr/>
          <p:nvPr/>
        </p:nvSpPr>
        <p:spPr>
          <a:xfrm>
            <a:off x="548640" y="2075688"/>
            <a:ext cx="8046720" cy="804672"/>
          </a:xfrm>
          <a:prstGeom prst="rect">
            <a:avLst/>
          </a:prstGeom>
          <a:solidFill>
            <a:srgbClr val="1A0805"/>
          </a:solidFill>
          <a:ln w="6350">
            <a:solidFill>
              <a:srgbClr val="4A1808"/>
            </a:solidFill>
            <a:prstDash val="solid"/>
          </a:ln>
        </p:spPr>
      </p:sp>
      <p:sp>
        <p:nvSpPr>
          <p:cNvPr id="7" name="Text 5"/>
          <p:cNvSpPr/>
          <p:nvPr/>
        </p:nvSpPr>
        <p:spPr>
          <a:xfrm>
            <a:off x="749808" y="2276856"/>
            <a:ext cx="384048" cy="402336"/>
          </a:xfrm>
          <a:prstGeom prst="rect">
            <a:avLst/>
          </a:prstGeom>
          <a:noFill/>
          <a:ln/>
        </p:spPr>
        <p:txBody>
          <a:bodyPr wrap="square" lIns="0" tIns="0" rIns="0" bIns="0" rtlCol="0" anchor="ctr"/>
          <a:lstStyle/>
          <a:p>
            <a:pPr marL="0" indent="0">
              <a:buNone/>
            </a:pPr>
            <a:r>
              <a:rPr lang="en-US" sz="1500" b="1" dirty="0">
                <a:solidFill>
                  <a:srgbClr val="B93720"/>
                </a:solidFill>
                <a:latin typeface="Calibri" pitchFamily="34" charset="0"/>
                <a:ea typeface="Calibri" pitchFamily="34" charset="-122"/>
                <a:cs typeface="Calibri" pitchFamily="34" charset="-120"/>
              </a:rPr>
              <a:t>✗</a:t>
            </a:r>
            <a:endParaRPr lang="en-US" sz="1500" dirty="0"/>
          </a:p>
        </p:txBody>
      </p:sp>
      <p:sp>
        <p:nvSpPr>
          <p:cNvPr id="8" name="Text 6"/>
          <p:cNvSpPr/>
          <p:nvPr/>
        </p:nvSpPr>
        <p:spPr>
          <a:xfrm>
            <a:off x="1234440" y="2240280"/>
            <a:ext cx="7178040" cy="475488"/>
          </a:xfrm>
          <a:prstGeom prst="rect">
            <a:avLst/>
          </a:prstGeom>
          <a:noFill/>
          <a:ln/>
        </p:spPr>
        <p:txBody>
          <a:bodyPr wrap="square" lIns="0" tIns="0" rIns="0" bIns="0" rtlCol="0" anchor="ctr"/>
          <a:lstStyle/>
          <a:p>
            <a:pPr marL="0" indent="0">
              <a:lnSpc>
                <a:spcPct val="140000"/>
              </a:lnSpc>
              <a:buNone/>
            </a:pPr>
            <a:r>
              <a:rPr lang="en-US" sz="1250" dirty="0">
                <a:solidFill>
                  <a:schemeClr val="bg1"/>
                </a:solidFill>
                <a:latin typeface="Calibri" pitchFamily="34" charset="0"/>
                <a:ea typeface="Calibri" pitchFamily="34" charset="-122"/>
                <a:cs typeface="Calibri" pitchFamily="34" charset="-120"/>
              </a:rPr>
              <a:t>We do not ask for belief in anything. We are non-dogmatic. We do not claim absolute truth of what we say. We just present facts. You do what you want with them. </a:t>
            </a:r>
            <a:endParaRPr lang="en-US" sz="1250" dirty="0">
              <a:solidFill>
                <a:schemeClr val="bg1"/>
              </a:solidFill>
            </a:endParaRPr>
          </a:p>
        </p:txBody>
      </p:sp>
      <p:sp>
        <p:nvSpPr>
          <p:cNvPr id="9" name="Shape 7"/>
          <p:cNvSpPr/>
          <p:nvPr/>
        </p:nvSpPr>
        <p:spPr>
          <a:xfrm>
            <a:off x="548640" y="3035808"/>
            <a:ext cx="8046720" cy="804672"/>
          </a:xfrm>
          <a:prstGeom prst="rect">
            <a:avLst/>
          </a:prstGeom>
          <a:solidFill>
            <a:srgbClr val="0A1A05"/>
          </a:solidFill>
          <a:ln w="6350">
            <a:solidFill>
              <a:srgbClr val="1A4A10"/>
            </a:solidFill>
            <a:prstDash val="solid"/>
          </a:ln>
        </p:spPr>
      </p:sp>
      <p:sp>
        <p:nvSpPr>
          <p:cNvPr id="10" name="Text 8"/>
          <p:cNvSpPr/>
          <p:nvPr/>
        </p:nvSpPr>
        <p:spPr>
          <a:xfrm>
            <a:off x="749808" y="3236976"/>
            <a:ext cx="384048" cy="402336"/>
          </a:xfrm>
          <a:prstGeom prst="rect">
            <a:avLst/>
          </a:prstGeom>
          <a:noFill/>
          <a:ln/>
        </p:spPr>
        <p:txBody>
          <a:bodyPr wrap="square" lIns="0" tIns="0" rIns="0" bIns="0" rtlCol="0" anchor="ctr"/>
          <a:lstStyle/>
          <a:p>
            <a:pPr marL="0" indent="0">
              <a:buNone/>
            </a:pPr>
            <a:r>
              <a:rPr lang="en-US" sz="1500" b="1" dirty="0">
                <a:solidFill>
                  <a:srgbClr val="5AAA30"/>
                </a:solidFill>
                <a:latin typeface="Calibri" pitchFamily="34" charset="0"/>
                <a:ea typeface="Calibri" pitchFamily="34" charset="-122"/>
                <a:cs typeface="Calibri" pitchFamily="34" charset="-120"/>
              </a:rPr>
              <a:t>✓</a:t>
            </a:r>
            <a:endParaRPr lang="en-US" sz="1500" dirty="0"/>
          </a:p>
        </p:txBody>
      </p:sp>
      <p:sp>
        <p:nvSpPr>
          <p:cNvPr id="11" name="Text 9"/>
          <p:cNvSpPr/>
          <p:nvPr/>
        </p:nvSpPr>
        <p:spPr>
          <a:xfrm>
            <a:off x="1234440" y="3200400"/>
            <a:ext cx="7178040" cy="475488"/>
          </a:xfrm>
          <a:prstGeom prst="rect">
            <a:avLst/>
          </a:prstGeom>
          <a:noFill/>
          <a:ln/>
        </p:spPr>
        <p:txBody>
          <a:bodyPr wrap="square" lIns="0" tIns="0" rIns="0" bIns="0" rtlCol="0" anchor="ctr"/>
          <a:lstStyle/>
          <a:p>
            <a:pPr marL="0" indent="0">
              <a:lnSpc>
                <a:spcPct val="140000"/>
              </a:lnSpc>
              <a:buNone/>
            </a:pPr>
            <a:r>
              <a:rPr lang="en-US" sz="1250" dirty="0">
                <a:solidFill>
                  <a:schemeClr val="bg1"/>
                </a:solidFill>
                <a:latin typeface="Calibri" pitchFamily="34" charset="0"/>
                <a:ea typeface="Calibri" pitchFamily="34" charset="-122"/>
                <a:cs typeface="Calibri" pitchFamily="34" charset="-120"/>
              </a:rPr>
              <a:t>We present historical testimony — named, located, documented — under an administration that had no reason to mythologize an Indian mystic.</a:t>
            </a:r>
            <a:endParaRPr lang="en-US" sz="1250" dirty="0">
              <a:solidFill>
                <a:schemeClr val="bg1"/>
              </a:solidFill>
            </a:endParaRPr>
          </a:p>
        </p:txBody>
      </p:sp>
      <p:sp>
        <p:nvSpPr>
          <p:cNvPr id="12" name="Shape 10"/>
          <p:cNvSpPr/>
          <p:nvPr/>
        </p:nvSpPr>
        <p:spPr>
          <a:xfrm>
            <a:off x="548640" y="3995928"/>
            <a:ext cx="8046720" cy="804672"/>
          </a:xfrm>
          <a:prstGeom prst="rect">
            <a:avLst/>
          </a:prstGeom>
          <a:solidFill>
            <a:srgbClr val="0A1A05"/>
          </a:solidFill>
          <a:ln w="6350">
            <a:solidFill>
              <a:srgbClr val="1A4A10"/>
            </a:solidFill>
            <a:prstDash val="solid"/>
          </a:ln>
        </p:spPr>
      </p:sp>
      <p:sp>
        <p:nvSpPr>
          <p:cNvPr id="13" name="Text 11"/>
          <p:cNvSpPr/>
          <p:nvPr/>
        </p:nvSpPr>
        <p:spPr>
          <a:xfrm>
            <a:off x="749808" y="4197096"/>
            <a:ext cx="384048" cy="402336"/>
          </a:xfrm>
          <a:prstGeom prst="rect">
            <a:avLst/>
          </a:prstGeom>
          <a:noFill/>
          <a:ln/>
        </p:spPr>
        <p:txBody>
          <a:bodyPr wrap="square" lIns="0" tIns="0" rIns="0" bIns="0" rtlCol="0" anchor="ctr"/>
          <a:lstStyle/>
          <a:p>
            <a:pPr marL="0" indent="0">
              <a:buNone/>
            </a:pPr>
            <a:r>
              <a:rPr lang="en-US" sz="1500" b="1" dirty="0">
                <a:solidFill>
                  <a:srgbClr val="5AAA30"/>
                </a:solidFill>
                <a:latin typeface="Calibri" pitchFamily="34" charset="0"/>
                <a:ea typeface="Calibri" pitchFamily="34" charset="-122"/>
                <a:cs typeface="Calibri" pitchFamily="34" charset="-120"/>
              </a:rPr>
              <a:t>✓</a:t>
            </a:r>
            <a:endParaRPr lang="en-US" sz="1500" dirty="0"/>
          </a:p>
        </p:txBody>
      </p:sp>
      <p:sp>
        <p:nvSpPr>
          <p:cNvPr id="14" name="Text 12"/>
          <p:cNvSpPr/>
          <p:nvPr/>
        </p:nvSpPr>
        <p:spPr>
          <a:xfrm>
            <a:off x="1234440" y="4160520"/>
            <a:ext cx="7178040" cy="475488"/>
          </a:xfrm>
          <a:prstGeom prst="rect">
            <a:avLst/>
          </a:prstGeom>
          <a:noFill/>
          <a:ln/>
        </p:spPr>
        <p:txBody>
          <a:bodyPr wrap="square" lIns="0" tIns="0" rIns="0" bIns="0" rtlCol="0" anchor="ctr"/>
          <a:lstStyle/>
          <a:p>
            <a:pPr marL="0" indent="0">
              <a:lnSpc>
                <a:spcPct val="140000"/>
              </a:lnSpc>
              <a:buNone/>
            </a:pPr>
            <a:r>
              <a:rPr lang="en-US" sz="1250" dirty="0">
                <a:solidFill>
                  <a:schemeClr val="bg1"/>
                </a:solidFill>
                <a:latin typeface="Calibri" pitchFamily="34" charset="0"/>
                <a:ea typeface="Calibri" pitchFamily="34" charset="-122"/>
                <a:cs typeface="Calibri" pitchFamily="34" charset="-120"/>
              </a:rPr>
              <a:t>We invite you to test compassion and Vallalar’s teachings in your own life — and see what changes.</a:t>
            </a:r>
            <a:endParaRPr lang="en-US" sz="1250" dirty="0">
              <a:solidFill>
                <a:schemeClr val="bg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D0D0D"/>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90000"/>
            <a:ext cx="8184000" cy="20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OUR MISSION  ·  SANMARKKAM LIFE</a:t>
            </a:r>
          </a:p>
        </p:txBody>
      </p:sp>
      <p:sp>
        <p:nvSpPr>
          <p:cNvPr id="4" name="Heading"/>
          <p:cNvSpPr/>
          <p:nvPr/>
        </p:nvSpPr>
        <p:spPr>
          <a:xfrm>
            <a:off x="480000" y="519112"/>
            <a:ext cx="8184000" cy="820000"/>
          </a:xfrm>
          <a:prstGeom prst="rect">
            <a:avLst/>
          </a:prstGeom>
          <a:noFill/>
          <a:ln>
            <a:noFill/>
          </a:ln>
        </p:spPr>
        <p:txBody>
          <a:bodyPr wrap="square" lIns="0" tIns="0" rIns="0" bIns="0" rtlCol="0" anchor="t"/>
          <a:lstStyle/>
          <a:p>
            <a:pPr marL="0" indent="0" algn="l">
              <a:lnSpc>
                <a:spcPct val="125000"/>
              </a:lnSpc>
              <a:buNone/>
            </a:pPr>
            <a:r>
              <a:rPr lang="en-US" sz="2400" b="1" i="0" kern="0" dirty="0">
                <a:solidFill>
                  <a:srgbClr val="F5C125"/>
                </a:solidFill>
                <a:latin typeface="Georgia"/>
              </a:rPr>
              <a:t>Vallalar’s path. Every person. Every language.</a:t>
            </a:r>
          </a:p>
        </p:txBody>
      </p:sp>
      <p:sp>
        <p:nvSpPr>
          <p:cNvPr id="5" name="MissionBody"/>
          <p:cNvSpPr/>
          <p:nvPr/>
        </p:nvSpPr>
        <p:spPr>
          <a:xfrm>
            <a:off x="480000" y="1175000"/>
            <a:ext cx="4700000" cy="3870000"/>
          </a:xfrm>
          <a:prstGeom prst="rect">
            <a:avLst/>
          </a:prstGeom>
          <a:noFill/>
          <a:ln>
            <a:noFill/>
          </a:ln>
        </p:spPr>
        <p:txBody>
          <a:bodyPr wrap="square" lIns="0" tIns="0" rIns="0" bIns="0" rtlCol="0" anchor="t"/>
          <a:lstStyle/>
          <a:p>
            <a:pPr marL="0" indent="0" algn="l">
              <a:lnSpc>
                <a:spcPct val="140000"/>
              </a:lnSpc>
              <a:buNone/>
            </a:pPr>
            <a:r>
              <a:rPr lang="en-US" sz="1300" b="0" i="0" kern="0" dirty="0">
                <a:solidFill>
                  <a:schemeClr val="bg1"/>
                </a:solidFill>
                <a:latin typeface="Calibri"/>
              </a:rPr>
              <a:t>We spread the teachings and wisdom of Samarasa Suddha Sanmarkkam Satya Sangam — founded by Ramalinga Swamigal (Vallalar) — so every person, in every language, can live what he taught.</a:t>
            </a:r>
          </a:p>
          <a:p>
            <a:pPr marL="0" indent="0" algn="l">
              <a:buNone/>
            </a:pPr>
            <a:endParaRPr lang="en-US" sz="1300" b="0" i="0" kern="0" dirty="0">
              <a:solidFill>
                <a:schemeClr val="bg1"/>
              </a:solidFill>
              <a:latin typeface="Calibri"/>
            </a:endParaRPr>
          </a:p>
          <a:p>
            <a:pPr marL="0" indent="0" algn="l">
              <a:lnSpc>
                <a:spcPct val="140000"/>
              </a:lnSpc>
              <a:buNone/>
            </a:pPr>
            <a:r>
              <a:rPr lang="en-US" sz="1300" b="0" i="0" kern="0" dirty="0">
                <a:solidFill>
                  <a:schemeClr val="bg1"/>
                </a:solidFill>
                <a:latin typeface="Calibri"/>
              </a:rPr>
              <a:t>We are a global facilitator for Suddha Sanmarkkam: translated books and commentaries, recommended foods and herbals, satsang, digital tools, local centers &amp; much more.</a:t>
            </a:r>
          </a:p>
          <a:p>
            <a:pPr marL="0" indent="0" algn="l">
              <a:buNone/>
            </a:pPr>
            <a:endParaRPr lang="en-US" sz="1300" b="0" i="0" kern="0" dirty="0">
              <a:solidFill>
                <a:schemeClr val="bg1"/>
              </a:solidFill>
              <a:latin typeface="Calibri"/>
            </a:endParaRPr>
          </a:p>
          <a:p>
            <a:pPr marL="0" indent="0" algn="l">
              <a:lnSpc>
                <a:spcPct val="140000"/>
              </a:lnSpc>
              <a:buNone/>
            </a:pPr>
            <a:r>
              <a:rPr lang="en-US" sz="1300" b="0" i="0" kern="0" dirty="0">
                <a:solidFill>
                  <a:schemeClr val="bg1"/>
                </a:solidFill>
                <a:latin typeface="Calibri"/>
              </a:rPr>
              <a:t>We spread universal compassion toward all life and soul unity — the two principles Vallalar identified as the foundation of a world free from suffering.</a:t>
            </a:r>
          </a:p>
          <a:p>
            <a:pPr marL="0" indent="0" algn="l">
              <a:buNone/>
            </a:pPr>
            <a:endParaRPr lang="en-US" sz="1300" b="0" i="0" kern="0" dirty="0">
              <a:solidFill>
                <a:schemeClr val="bg1"/>
              </a:solidFill>
              <a:latin typeface="Calibri"/>
            </a:endParaRPr>
          </a:p>
          <a:p>
            <a:pPr marL="0" indent="0" algn="l">
              <a:lnSpc>
                <a:spcPct val="130000"/>
              </a:lnSpc>
              <a:buNone/>
            </a:pPr>
            <a:r>
              <a:rPr lang="en-US" sz="1300" b="1" i="1" kern="0" dirty="0">
                <a:solidFill>
                  <a:schemeClr val="bg1"/>
                </a:solidFill>
                <a:latin typeface="Georgia"/>
              </a:rPr>
              <a:t>“Until all living beings can live happily here on Earth — and not in a speculative “heaven.””</a:t>
            </a:r>
          </a:p>
        </p:txBody>
      </p:sp>
      <p:sp>
        <p:nvSpPr>
          <p:cNvPr id="6" name="SufHeader"/>
          <p:cNvSpPr/>
          <p:nvPr/>
        </p:nvSpPr>
        <p:spPr>
          <a:xfrm>
            <a:off x="5376545" y="1140444"/>
            <a:ext cx="3284000" cy="230000"/>
          </a:xfrm>
          <a:prstGeom prst="rect">
            <a:avLst/>
          </a:prstGeom>
          <a:noFill/>
          <a:ln>
            <a:noFill/>
          </a:ln>
        </p:spPr>
        <p:txBody>
          <a:bodyPr wrap="square" lIns="0" tIns="0" rIns="0" bIns="0" rtlCol="0" anchor="t"/>
          <a:lstStyle/>
          <a:p>
            <a:pPr marL="0" indent="0" algn="l">
              <a:buNone/>
            </a:pPr>
            <a:r>
              <a:rPr lang="en-US" sz="1200" b="1" i="0" kern="0" dirty="0">
                <a:solidFill>
                  <a:schemeClr val="bg1"/>
                </a:solidFill>
                <a:latin typeface="Calibri"/>
              </a:rPr>
              <a:t>Eradicating all types of suffering:</a:t>
            </a:r>
          </a:p>
        </p:txBody>
      </p:sp>
      <p:sp>
        <p:nvSpPr>
          <p:cNvPr id="7" name="S0Dot"/>
          <p:cNvSpPr/>
          <p:nvPr/>
        </p:nvSpPr>
        <p:spPr>
          <a:xfrm>
            <a:off x="5380000" y="1500000"/>
            <a:ext cx="200000" cy="200000"/>
          </a:xfrm>
          <a:prstGeom prst="rect">
            <a:avLst/>
          </a:prstGeom>
          <a:solidFill>
            <a:srgbClr val="B93720"/>
          </a:solidFill>
          <a:ln>
            <a:noFill/>
          </a:ln>
        </p:spPr>
        <p:txBody>
          <a:bodyPr wrap="square" lIns="91440" tIns="60960" rIns="91440" bIns="60960" rtlCol="0" anchor="ctr"/>
          <a:lstStyle/>
          <a:p>
            <a:pPr marL="0" indent="0" algn="ctr">
              <a:buNone/>
            </a:pPr>
            <a:r>
              <a:rPr lang="en-US" sz="900" b="1" i="0" kern="0" dirty="0">
                <a:solidFill>
                  <a:srgbClr val="FFFFFF"/>
                </a:solidFill>
                <a:latin typeface="Calibri"/>
              </a:rPr>
              <a:t>1</a:t>
            </a:r>
          </a:p>
        </p:txBody>
      </p:sp>
      <p:sp>
        <p:nvSpPr>
          <p:cNvPr id="8" name="S0Text"/>
          <p:cNvSpPr/>
          <p:nvPr/>
        </p:nvSpPr>
        <p:spPr>
          <a:xfrm>
            <a:off x="5650000" y="1470000"/>
            <a:ext cx="3014000" cy="270000"/>
          </a:xfrm>
          <a:prstGeom prst="rect">
            <a:avLst/>
          </a:prstGeom>
          <a:noFill/>
          <a:ln>
            <a:noFill/>
          </a:ln>
        </p:spPr>
        <p:txBody>
          <a:bodyPr wrap="square" lIns="0" tIns="0" rIns="0" bIns="0" rtlCol="0" anchor="t"/>
          <a:lstStyle/>
          <a:p>
            <a:pPr marL="0" indent="0" algn="l">
              <a:buNone/>
            </a:pPr>
            <a:r>
              <a:rPr lang="en-US" sz="1400" b="1" i="0" kern="0" dirty="0">
                <a:solidFill>
                  <a:srgbClr val="FFFFFF"/>
                </a:solidFill>
                <a:latin typeface="Calibri"/>
              </a:rPr>
              <a:t>Hunger</a:t>
            </a:r>
          </a:p>
        </p:txBody>
      </p:sp>
      <p:sp>
        <p:nvSpPr>
          <p:cNvPr id="9" name="S1Dot"/>
          <p:cNvSpPr/>
          <p:nvPr/>
        </p:nvSpPr>
        <p:spPr>
          <a:xfrm>
            <a:off x="5380000" y="1860000"/>
            <a:ext cx="200000" cy="200000"/>
          </a:xfrm>
          <a:prstGeom prst="rect">
            <a:avLst/>
          </a:prstGeom>
          <a:solidFill>
            <a:srgbClr val="F5C125"/>
          </a:solidFill>
          <a:ln>
            <a:noFill/>
          </a:ln>
        </p:spPr>
        <p:txBody>
          <a:bodyPr wrap="square" lIns="91440" tIns="60960" rIns="91440" bIns="60960" rtlCol="0" anchor="ctr"/>
          <a:lstStyle/>
          <a:p>
            <a:pPr marL="0" indent="0" algn="ctr">
              <a:buNone/>
            </a:pPr>
            <a:r>
              <a:rPr lang="en-US" sz="900" b="1" i="0" kern="0" dirty="0">
                <a:solidFill>
                  <a:srgbClr val="FFFFFF"/>
                </a:solidFill>
                <a:latin typeface="Calibri"/>
              </a:rPr>
              <a:t>2</a:t>
            </a:r>
          </a:p>
        </p:txBody>
      </p:sp>
      <p:sp>
        <p:nvSpPr>
          <p:cNvPr id="10" name="S1Text"/>
          <p:cNvSpPr/>
          <p:nvPr/>
        </p:nvSpPr>
        <p:spPr>
          <a:xfrm>
            <a:off x="5650000" y="1830000"/>
            <a:ext cx="3014000" cy="270000"/>
          </a:xfrm>
          <a:prstGeom prst="rect">
            <a:avLst/>
          </a:prstGeom>
          <a:noFill/>
          <a:ln>
            <a:noFill/>
          </a:ln>
        </p:spPr>
        <p:txBody>
          <a:bodyPr wrap="square" lIns="0" tIns="0" rIns="0" bIns="0" rtlCol="0" anchor="t"/>
          <a:lstStyle/>
          <a:p>
            <a:pPr marL="0" indent="0" algn="l">
              <a:buNone/>
            </a:pPr>
            <a:r>
              <a:rPr lang="en-US" sz="1400" b="1" i="0" kern="0" dirty="0">
                <a:solidFill>
                  <a:srgbClr val="FFFFFF"/>
                </a:solidFill>
                <a:latin typeface="Calibri"/>
              </a:rPr>
              <a:t>Thirst</a:t>
            </a:r>
          </a:p>
        </p:txBody>
      </p:sp>
      <p:sp>
        <p:nvSpPr>
          <p:cNvPr id="11" name="S2Dot"/>
          <p:cNvSpPr/>
          <p:nvPr/>
        </p:nvSpPr>
        <p:spPr>
          <a:xfrm>
            <a:off x="5380000" y="2220000"/>
            <a:ext cx="200000" cy="200000"/>
          </a:xfrm>
          <a:prstGeom prst="rect">
            <a:avLst/>
          </a:prstGeom>
          <a:solidFill>
            <a:srgbClr val="B93720"/>
          </a:solidFill>
          <a:ln>
            <a:noFill/>
          </a:ln>
        </p:spPr>
        <p:txBody>
          <a:bodyPr wrap="square" lIns="91440" tIns="60960" rIns="91440" bIns="60960" rtlCol="0" anchor="ctr"/>
          <a:lstStyle/>
          <a:p>
            <a:pPr marL="0" indent="0" algn="ctr">
              <a:buNone/>
            </a:pPr>
            <a:r>
              <a:rPr lang="en-US" sz="900" b="1" i="0" kern="0" dirty="0">
                <a:solidFill>
                  <a:srgbClr val="FFFFFF"/>
                </a:solidFill>
                <a:latin typeface="Calibri"/>
              </a:rPr>
              <a:t>3</a:t>
            </a:r>
          </a:p>
        </p:txBody>
      </p:sp>
      <p:sp>
        <p:nvSpPr>
          <p:cNvPr id="12" name="S2Text"/>
          <p:cNvSpPr/>
          <p:nvPr/>
        </p:nvSpPr>
        <p:spPr>
          <a:xfrm>
            <a:off x="5650000" y="2190000"/>
            <a:ext cx="3014000" cy="270000"/>
          </a:xfrm>
          <a:prstGeom prst="rect">
            <a:avLst/>
          </a:prstGeom>
          <a:noFill/>
          <a:ln>
            <a:noFill/>
          </a:ln>
        </p:spPr>
        <p:txBody>
          <a:bodyPr wrap="square" lIns="0" tIns="0" rIns="0" bIns="0" rtlCol="0" anchor="t"/>
          <a:lstStyle/>
          <a:p>
            <a:pPr marL="0" indent="0" algn="l">
              <a:buNone/>
            </a:pPr>
            <a:r>
              <a:rPr lang="en-US" sz="1400" b="1" i="0" kern="0" dirty="0">
                <a:solidFill>
                  <a:srgbClr val="FFFFFF"/>
                </a:solidFill>
                <a:latin typeface="Calibri"/>
              </a:rPr>
              <a:t>Ignorance</a:t>
            </a:r>
          </a:p>
        </p:txBody>
      </p:sp>
      <p:sp>
        <p:nvSpPr>
          <p:cNvPr id="13" name="S3Dot"/>
          <p:cNvSpPr/>
          <p:nvPr/>
        </p:nvSpPr>
        <p:spPr>
          <a:xfrm>
            <a:off x="5380000" y="2580000"/>
            <a:ext cx="200000" cy="200000"/>
          </a:xfrm>
          <a:prstGeom prst="rect">
            <a:avLst/>
          </a:prstGeom>
          <a:solidFill>
            <a:srgbClr val="F5C125"/>
          </a:solidFill>
          <a:ln>
            <a:noFill/>
          </a:ln>
        </p:spPr>
        <p:txBody>
          <a:bodyPr wrap="square" lIns="91440" tIns="60960" rIns="91440" bIns="60960" rtlCol="0" anchor="ctr"/>
          <a:lstStyle/>
          <a:p>
            <a:pPr marL="0" indent="0" algn="ctr">
              <a:buNone/>
            </a:pPr>
            <a:r>
              <a:rPr lang="en-US" sz="900" b="1" i="0" kern="0" dirty="0">
                <a:solidFill>
                  <a:srgbClr val="FFFFFF"/>
                </a:solidFill>
                <a:latin typeface="Calibri"/>
              </a:rPr>
              <a:t>4</a:t>
            </a:r>
          </a:p>
        </p:txBody>
      </p:sp>
      <p:sp>
        <p:nvSpPr>
          <p:cNvPr id="14" name="S3Text"/>
          <p:cNvSpPr/>
          <p:nvPr/>
        </p:nvSpPr>
        <p:spPr>
          <a:xfrm>
            <a:off x="5650000" y="2550000"/>
            <a:ext cx="3014000" cy="270000"/>
          </a:xfrm>
          <a:prstGeom prst="rect">
            <a:avLst/>
          </a:prstGeom>
          <a:noFill/>
          <a:ln>
            <a:noFill/>
          </a:ln>
        </p:spPr>
        <p:txBody>
          <a:bodyPr wrap="square" lIns="0" tIns="0" rIns="0" bIns="0" rtlCol="0" anchor="t"/>
          <a:lstStyle/>
          <a:p>
            <a:pPr marL="0" indent="0" algn="l">
              <a:buNone/>
            </a:pPr>
            <a:r>
              <a:rPr lang="en-US" sz="1400" b="1" i="0" kern="0" dirty="0">
                <a:solidFill>
                  <a:srgbClr val="FFFFFF"/>
                </a:solidFill>
                <a:latin typeface="Calibri"/>
              </a:rPr>
              <a:t>Desire</a:t>
            </a:r>
          </a:p>
        </p:txBody>
      </p:sp>
      <p:sp>
        <p:nvSpPr>
          <p:cNvPr id="15" name="S4Dot"/>
          <p:cNvSpPr/>
          <p:nvPr/>
        </p:nvSpPr>
        <p:spPr>
          <a:xfrm>
            <a:off x="5380000" y="2940000"/>
            <a:ext cx="200000" cy="200000"/>
          </a:xfrm>
          <a:prstGeom prst="rect">
            <a:avLst/>
          </a:prstGeom>
          <a:solidFill>
            <a:srgbClr val="B93720"/>
          </a:solidFill>
          <a:ln>
            <a:noFill/>
          </a:ln>
        </p:spPr>
        <p:txBody>
          <a:bodyPr wrap="square" lIns="91440" tIns="60960" rIns="91440" bIns="60960" rtlCol="0" anchor="ctr"/>
          <a:lstStyle/>
          <a:p>
            <a:pPr marL="0" indent="0" algn="ctr">
              <a:buNone/>
            </a:pPr>
            <a:r>
              <a:rPr lang="en-US" sz="900" b="1" i="0" kern="0" dirty="0">
                <a:solidFill>
                  <a:srgbClr val="FFFFFF"/>
                </a:solidFill>
                <a:latin typeface="Calibri"/>
              </a:rPr>
              <a:t>5</a:t>
            </a:r>
          </a:p>
        </p:txBody>
      </p:sp>
      <p:sp>
        <p:nvSpPr>
          <p:cNvPr id="16" name="S4Text"/>
          <p:cNvSpPr/>
          <p:nvPr/>
        </p:nvSpPr>
        <p:spPr>
          <a:xfrm>
            <a:off x="5650000" y="2910000"/>
            <a:ext cx="3014000" cy="270000"/>
          </a:xfrm>
          <a:prstGeom prst="rect">
            <a:avLst/>
          </a:prstGeom>
          <a:noFill/>
          <a:ln>
            <a:noFill/>
          </a:ln>
        </p:spPr>
        <p:txBody>
          <a:bodyPr wrap="square" lIns="0" tIns="0" rIns="0" bIns="0" rtlCol="0" anchor="t"/>
          <a:lstStyle/>
          <a:p>
            <a:pPr marL="0" indent="0" algn="l">
              <a:buNone/>
            </a:pPr>
            <a:r>
              <a:rPr lang="en-US" sz="1400" b="1" i="0" kern="0" dirty="0">
                <a:solidFill>
                  <a:srgbClr val="FFFFFF"/>
                </a:solidFill>
                <a:latin typeface="Calibri"/>
              </a:rPr>
              <a:t>Fear</a:t>
            </a:r>
          </a:p>
        </p:txBody>
      </p:sp>
      <p:sp>
        <p:nvSpPr>
          <p:cNvPr id="17" name="S5Dot"/>
          <p:cNvSpPr/>
          <p:nvPr/>
        </p:nvSpPr>
        <p:spPr>
          <a:xfrm>
            <a:off x="5380000" y="3300000"/>
            <a:ext cx="200000" cy="200000"/>
          </a:xfrm>
          <a:prstGeom prst="rect">
            <a:avLst/>
          </a:prstGeom>
          <a:solidFill>
            <a:srgbClr val="F5C125"/>
          </a:solidFill>
          <a:ln>
            <a:noFill/>
          </a:ln>
        </p:spPr>
        <p:txBody>
          <a:bodyPr wrap="square" lIns="91440" tIns="60960" rIns="91440" bIns="60960" rtlCol="0" anchor="ctr"/>
          <a:lstStyle/>
          <a:p>
            <a:pPr marL="0" indent="0" algn="ctr">
              <a:buNone/>
            </a:pPr>
            <a:r>
              <a:rPr lang="en-US" sz="900" b="1" i="0" kern="0" dirty="0">
                <a:solidFill>
                  <a:srgbClr val="FFFFFF"/>
                </a:solidFill>
                <a:latin typeface="Calibri"/>
              </a:rPr>
              <a:t>6</a:t>
            </a:r>
          </a:p>
        </p:txBody>
      </p:sp>
      <p:sp>
        <p:nvSpPr>
          <p:cNvPr id="18" name="S5Text"/>
          <p:cNvSpPr/>
          <p:nvPr/>
        </p:nvSpPr>
        <p:spPr>
          <a:xfrm>
            <a:off x="5650000" y="3270000"/>
            <a:ext cx="3014000" cy="270000"/>
          </a:xfrm>
          <a:prstGeom prst="rect">
            <a:avLst/>
          </a:prstGeom>
          <a:noFill/>
          <a:ln>
            <a:noFill/>
          </a:ln>
        </p:spPr>
        <p:txBody>
          <a:bodyPr wrap="square" lIns="0" tIns="0" rIns="0" bIns="0" rtlCol="0" anchor="t"/>
          <a:lstStyle/>
          <a:p>
            <a:pPr marL="0" indent="0" algn="l">
              <a:buNone/>
            </a:pPr>
            <a:r>
              <a:rPr lang="en-US" sz="1400" b="1" i="0" kern="0" dirty="0">
                <a:solidFill>
                  <a:srgbClr val="FFFFFF"/>
                </a:solidFill>
                <a:latin typeface="Calibri"/>
              </a:rPr>
              <a:t>Aging</a:t>
            </a:r>
          </a:p>
        </p:txBody>
      </p:sp>
      <p:sp>
        <p:nvSpPr>
          <p:cNvPr id="19" name="S6Dot"/>
          <p:cNvSpPr/>
          <p:nvPr/>
        </p:nvSpPr>
        <p:spPr>
          <a:xfrm>
            <a:off x="5380000" y="3660000"/>
            <a:ext cx="200000" cy="200000"/>
          </a:xfrm>
          <a:prstGeom prst="rect">
            <a:avLst/>
          </a:prstGeom>
          <a:solidFill>
            <a:srgbClr val="B93720"/>
          </a:solidFill>
          <a:ln>
            <a:noFill/>
          </a:ln>
        </p:spPr>
        <p:txBody>
          <a:bodyPr wrap="square" lIns="91440" tIns="60960" rIns="91440" bIns="60960" rtlCol="0" anchor="ctr"/>
          <a:lstStyle/>
          <a:p>
            <a:pPr marL="0" indent="0" algn="ctr">
              <a:buNone/>
            </a:pPr>
            <a:r>
              <a:rPr lang="en-US" sz="900" b="1" i="0" kern="0" dirty="0">
                <a:solidFill>
                  <a:srgbClr val="FFFFFF"/>
                </a:solidFill>
                <a:latin typeface="Calibri"/>
              </a:rPr>
              <a:t>7</a:t>
            </a:r>
          </a:p>
        </p:txBody>
      </p:sp>
      <p:sp>
        <p:nvSpPr>
          <p:cNvPr id="20" name="S6Text"/>
          <p:cNvSpPr/>
          <p:nvPr/>
        </p:nvSpPr>
        <p:spPr>
          <a:xfrm>
            <a:off x="5650000" y="3630000"/>
            <a:ext cx="3014000" cy="270000"/>
          </a:xfrm>
          <a:prstGeom prst="rect">
            <a:avLst/>
          </a:prstGeom>
          <a:noFill/>
          <a:ln>
            <a:noFill/>
          </a:ln>
        </p:spPr>
        <p:txBody>
          <a:bodyPr wrap="square" lIns="0" tIns="0" rIns="0" bIns="0" rtlCol="0" anchor="t"/>
          <a:lstStyle/>
          <a:p>
            <a:pPr marL="0" indent="0" algn="l">
              <a:buNone/>
            </a:pPr>
            <a:r>
              <a:rPr lang="en-US" sz="1400" b="1" i="0" kern="0" dirty="0">
                <a:solidFill>
                  <a:srgbClr val="FFFFFF"/>
                </a:solidFill>
                <a:latin typeface="Calibri"/>
              </a:rPr>
              <a:t>Disease</a:t>
            </a:r>
          </a:p>
        </p:txBody>
      </p:sp>
      <p:sp>
        <p:nvSpPr>
          <p:cNvPr id="21" name="S7Dot"/>
          <p:cNvSpPr/>
          <p:nvPr/>
        </p:nvSpPr>
        <p:spPr>
          <a:xfrm>
            <a:off x="5380000" y="4020000"/>
            <a:ext cx="200000" cy="200000"/>
          </a:xfrm>
          <a:prstGeom prst="rect">
            <a:avLst/>
          </a:prstGeom>
          <a:solidFill>
            <a:srgbClr val="F5C125"/>
          </a:solidFill>
          <a:ln>
            <a:noFill/>
          </a:ln>
        </p:spPr>
        <p:txBody>
          <a:bodyPr wrap="square" lIns="91440" tIns="60960" rIns="91440" bIns="60960" rtlCol="0" anchor="ctr"/>
          <a:lstStyle/>
          <a:p>
            <a:pPr marL="0" indent="0" algn="ctr">
              <a:buNone/>
            </a:pPr>
            <a:r>
              <a:rPr lang="en-US" sz="900" b="1" i="0" kern="0" dirty="0">
                <a:solidFill>
                  <a:srgbClr val="FFFFFF"/>
                </a:solidFill>
                <a:latin typeface="Calibri"/>
              </a:rPr>
              <a:t>8</a:t>
            </a:r>
          </a:p>
        </p:txBody>
      </p:sp>
      <p:sp>
        <p:nvSpPr>
          <p:cNvPr id="22" name="S7Text"/>
          <p:cNvSpPr/>
          <p:nvPr/>
        </p:nvSpPr>
        <p:spPr>
          <a:xfrm>
            <a:off x="5650000" y="3990000"/>
            <a:ext cx="3014000" cy="270000"/>
          </a:xfrm>
          <a:prstGeom prst="rect">
            <a:avLst/>
          </a:prstGeom>
          <a:noFill/>
          <a:ln>
            <a:noFill/>
          </a:ln>
        </p:spPr>
        <p:txBody>
          <a:bodyPr wrap="square" lIns="0" tIns="0" rIns="0" bIns="0" rtlCol="0" anchor="t"/>
          <a:lstStyle/>
          <a:p>
            <a:pPr marL="0" indent="0" algn="l">
              <a:buNone/>
            </a:pPr>
            <a:r>
              <a:rPr lang="en-US" sz="1400" b="1" i="0" kern="0" dirty="0">
                <a:solidFill>
                  <a:srgbClr val="FFFFFF"/>
                </a:solidFill>
                <a:latin typeface="Calibri"/>
              </a:rPr>
              <a:t>Death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D0D0D"/>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90000"/>
            <a:ext cx="8184000" cy="20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OUR VALUES  ·  SANMARKKAM LIFE</a:t>
            </a:r>
          </a:p>
        </p:txBody>
      </p:sp>
      <p:sp>
        <p:nvSpPr>
          <p:cNvPr id="4" name="Heading"/>
          <p:cNvSpPr/>
          <p:nvPr/>
        </p:nvSpPr>
        <p:spPr>
          <a:xfrm>
            <a:off x="480000" y="295000"/>
            <a:ext cx="8184000" cy="440000"/>
          </a:xfrm>
          <a:prstGeom prst="rect">
            <a:avLst/>
          </a:prstGeom>
          <a:noFill/>
          <a:ln>
            <a:noFill/>
          </a:ln>
        </p:spPr>
        <p:txBody>
          <a:bodyPr wrap="square" lIns="0" tIns="0" rIns="0" bIns="0" rtlCol="0" anchor="t"/>
          <a:lstStyle/>
          <a:p>
            <a:pPr marL="0" indent="0" algn="l">
              <a:buNone/>
            </a:pPr>
            <a:r>
              <a:rPr lang="en-US" sz="3200" b="1" i="0" kern="0" dirty="0">
                <a:solidFill>
                  <a:srgbClr val="F5C125"/>
                </a:solidFill>
                <a:latin typeface="Georgia"/>
              </a:rPr>
              <a:t>Two principles. One path.</a:t>
            </a:r>
          </a:p>
        </p:txBody>
      </p:sp>
      <p:sp>
        <p:nvSpPr>
          <p:cNvPr id="5" name="V0Bg"/>
          <p:cNvSpPr/>
          <p:nvPr/>
        </p:nvSpPr>
        <p:spPr>
          <a:xfrm>
            <a:off x="4664000" y="870000"/>
            <a:ext cx="4040000" cy="3900000"/>
          </a:xfrm>
          <a:prstGeom prst="rect">
            <a:avLst/>
          </a:prstGeom>
          <a:solidFill>
            <a:srgbClr val="160000"/>
          </a:solidFill>
          <a:ln w="9525">
            <a:solidFill>
              <a:srgbClr val="F5C125"/>
            </a:solidFill>
            <a:prstDash val="solid"/>
          </a:ln>
          <a:effectLst>
            <a:outerShdw blurRad="101600" dist="25400" dir="8100000" algn="bl" rotWithShape="0">
              <a:srgbClr val="000000">
                <a:alpha val="12000"/>
              </a:srgbClr>
            </a:outerShdw>
          </a:effectLst>
        </p:spPr>
      </p:sp>
      <p:sp>
        <p:nvSpPr>
          <p:cNvPr id="6" name="V0Strip"/>
          <p:cNvSpPr/>
          <p:nvPr/>
        </p:nvSpPr>
        <p:spPr>
          <a:xfrm>
            <a:off x="4664000" y="870000"/>
            <a:ext cx="4040000" cy="60000"/>
          </a:xfrm>
          <a:prstGeom prst="rect">
            <a:avLst/>
          </a:prstGeom>
          <a:solidFill>
            <a:srgbClr val="F5C125"/>
          </a:solidFill>
          <a:ln>
            <a:noFill/>
          </a:ln>
        </p:spPr>
      </p:sp>
      <p:sp>
        <p:nvSpPr>
          <p:cNvPr id="7" name="V0TitleEn"/>
          <p:cNvSpPr/>
          <p:nvPr/>
        </p:nvSpPr>
        <p:spPr>
          <a:xfrm>
            <a:off x="4764000" y="1000000"/>
            <a:ext cx="3880000" cy="320000"/>
          </a:xfrm>
          <a:prstGeom prst="rect">
            <a:avLst/>
          </a:prstGeom>
          <a:noFill/>
          <a:ln>
            <a:noFill/>
          </a:ln>
        </p:spPr>
        <p:txBody>
          <a:bodyPr wrap="square" lIns="0" tIns="0" rIns="0" bIns="0" rtlCol="0" anchor="t"/>
          <a:lstStyle/>
          <a:p>
            <a:pPr marL="0" indent="0" algn="l">
              <a:buNone/>
            </a:pPr>
            <a:r>
              <a:rPr lang="en-US" sz="2000" b="1" i="0" kern="0" dirty="0">
                <a:solidFill>
                  <a:srgbClr val="F5C125"/>
                </a:solidFill>
                <a:latin typeface="Georgia"/>
              </a:rPr>
              <a:t>Jiva </a:t>
            </a:r>
            <a:r>
              <a:rPr lang="en-US" sz="2000" b="1" i="0" kern="0" dirty="0" err="1">
                <a:solidFill>
                  <a:srgbClr val="F5C125"/>
                </a:solidFill>
                <a:latin typeface="Georgia"/>
              </a:rPr>
              <a:t>Karunya</a:t>
            </a:r>
            <a:endParaRPr lang="en-US" sz="2000" b="1" i="0" kern="0" dirty="0">
              <a:solidFill>
                <a:srgbClr val="F5C125"/>
              </a:solidFill>
              <a:latin typeface="Georgia"/>
            </a:endParaRPr>
          </a:p>
        </p:txBody>
      </p:sp>
      <p:sp>
        <p:nvSpPr>
          <p:cNvPr id="8" name="V0TitleTa"/>
          <p:cNvSpPr/>
          <p:nvPr/>
        </p:nvSpPr>
        <p:spPr>
          <a:xfrm>
            <a:off x="4764000" y="1350000"/>
            <a:ext cx="3880000" cy="220000"/>
          </a:xfrm>
          <a:prstGeom prst="rect">
            <a:avLst/>
          </a:prstGeom>
          <a:noFill/>
          <a:ln>
            <a:noFill/>
          </a:ln>
        </p:spPr>
        <p:txBody>
          <a:bodyPr wrap="square" lIns="0" tIns="0" rIns="0" bIns="0" rtlCol="0" anchor="t"/>
          <a:lstStyle/>
          <a:p>
            <a:pPr marL="0" indent="0" algn="l">
              <a:buNone/>
            </a:pPr>
            <a:r>
              <a:rPr lang="en-US" sz="1400" b="0" i="0" kern="0" dirty="0">
                <a:solidFill>
                  <a:schemeClr val="bg1"/>
                </a:solidFill>
                <a:latin typeface="Calibri"/>
              </a:rPr>
              <a:t>ஜீவகாருண்யம்</a:t>
            </a:r>
          </a:p>
        </p:txBody>
      </p:sp>
      <p:sp>
        <p:nvSpPr>
          <p:cNvPr id="9" name="V0Sub"/>
          <p:cNvSpPr/>
          <p:nvPr/>
        </p:nvSpPr>
        <p:spPr>
          <a:xfrm>
            <a:off x="4764000" y="1580000"/>
            <a:ext cx="3880000" cy="200000"/>
          </a:xfrm>
          <a:prstGeom prst="rect">
            <a:avLst/>
          </a:prstGeom>
          <a:noFill/>
          <a:ln>
            <a:noFill/>
          </a:ln>
        </p:spPr>
        <p:txBody>
          <a:bodyPr wrap="square" lIns="0" tIns="0" rIns="0" bIns="0" rtlCol="0" anchor="t"/>
          <a:lstStyle/>
          <a:p>
            <a:pPr marL="0" indent="0" algn="l">
              <a:buNone/>
            </a:pPr>
            <a:r>
              <a:rPr lang="en-US" sz="800" b="1" i="0" kern="0" spc="200" dirty="0">
                <a:solidFill>
                  <a:srgbClr val="FFFFFF"/>
                </a:solidFill>
                <a:latin typeface="Calibri"/>
              </a:rPr>
              <a:t>UNIVERSAL ACTIVE COMPASSION</a:t>
            </a:r>
          </a:p>
        </p:txBody>
      </p:sp>
      <p:sp>
        <p:nvSpPr>
          <p:cNvPr id="10" name="V0Div"/>
          <p:cNvSpPr/>
          <p:nvPr/>
        </p:nvSpPr>
        <p:spPr>
          <a:xfrm>
            <a:off x="4764000" y="1810000"/>
            <a:ext cx="600000" cy="9525"/>
          </a:xfrm>
          <a:prstGeom prst="rect">
            <a:avLst/>
          </a:prstGeom>
          <a:solidFill>
            <a:srgbClr val="F5C125"/>
          </a:solidFill>
          <a:ln>
            <a:noFill/>
          </a:ln>
        </p:spPr>
      </p:sp>
      <p:sp>
        <p:nvSpPr>
          <p:cNvPr id="11" name="V0Body"/>
          <p:cNvSpPr/>
          <p:nvPr/>
        </p:nvSpPr>
        <p:spPr>
          <a:xfrm>
            <a:off x="4764000" y="1880000"/>
            <a:ext cx="3880000" cy="2800000"/>
          </a:xfrm>
          <a:prstGeom prst="rect">
            <a:avLst/>
          </a:prstGeom>
          <a:noFill/>
          <a:ln>
            <a:noFill/>
          </a:ln>
        </p:spPr>
        <p:txBody>
          <a:bodyPr wrap="square" lIns="0" tIns="0" rIns="0" bIns="0" rtlCol="0" anchor="t"/>
          <a:lstStyle/>
          <a:p>
            <a:pPr marL="0" indent="0" algn="l">
              <a:lnSpc>
                <a:spcPct val="135000"/>
              </a:lnSpc>
              <a:buNone/>
            </a:pPr>
            <a:r>
              <a:rPr lang="en-US" sz="1200" b="0" i="0" kern="0" dirty="0">
                <a:solidFill>
                  <a:schemeClr val="bg1"/>
                </a:solidFill>
                <a:latin typeface="Calibri"/>
              </a:rPr>
              <a:t>Not passive empathy. An active, daily practice — extended to every soul, every form of life.</a:t>
            </a:r>
          </a:p>
          <a:p>
            <a:pPr marL="0" indent="0" algn="l">
              <a:buNone/>
            </a:pPr>
            <a:endParaRPr lang="en-US" sz="1200" b="0" i="0" kern="0" dirty="0">
              <a:solidFill>
                <a:schemeClr val="bg1"/>
              </a:solidFill>
              <a:latin typeface="Calibri"/>
            </a:endParaRPr>
          </a:p>
          <a:p>
            <a:pPr marL="0" indent="0" algn="l">
              <a:lnSpc>
                <a:spcPct val="135000"/>
              </a:lnSpc>
              <a:buNone/>
            </a:pPr>
            <a:r>
              <a:rPr lang="en-US" sz="1200" b="0" i="0" kern="0" dirty="0">
                <a:solidFill>
                  <a:schemeClr val="bg1"/>
                </a:solidFill>
                <a:latin typeface="Calibri"/>
              </a:rPr>
              <a:t>Vallalar taught that compassion is not just sentiment but a science. Withholding food from the hungry, harming any creature, or ignoring suffering creates a damage that no ritual can repair.</a:t>
            </a:r>
          </a:p>
          <a:p>
            <a:pPr marL="0" indent="0" algn="l">
              <a:buNone/>
            </a:pPr>
            <a:endParaRPr lang="en-US" sz="1200" b="0" i="0" kern="0" dirty="0">
              <a:solidFill>
                <a:schemeClr val="bg1"/>
              </a:solidFill>
              <a:latin typeface="Calibri"/>
            </a:endParaRPr>
          </a:p>
          <a:p>
            <a:pPr marL="0" indent="0" algn="l">
              <a:lnSpc>
                <a:spcPct val="135000"/>
              </a:lnSpc>
              <a:buNone/>
            </a:pPr>
            <a:r>
              <a:rPr lang="en-US" sz="1200" b="0" i="0" kern="0" dirty="0">
                <a:solidFill>
                  <a:schemeClr val="bg1"/>
                </a:solidFill>
                <a:latin typeface="Calibri"/>
              </a:rPr>
              <a:t>Everything good thing arises from practicing this value. Everything bad happens from avoiding this virtue.</a:t>
            </a:r>
          </a:p>
        </p:txBody>
      </p:sp>
      <p:sp>
        <p:nvSpPr>
          <p:cNvPr id="12" name="V1Bg"/>
          <p:cNvSpPr/>
          <p:nvPr/>
        </p:nvSpPr>
        <p:spPr>
          <a:xfrm>
            <a:off x="480000" y="900000"/>
            <a:ext cx="4040000" cy="3900000"/>
          </a:xfrm>
          <a:prstGeom prst="rect">
            <a:avLst/>
          </a:prstGeom>
          <a:solidFill>
            <a:srgbClr val="0D0D0D"/>
          </a:solidFill>
          <a:ln w="9525">
            <a:solidFill>
              <a:srgbClr val="B93720"/>
            </a:solidFill>
            <a:prstDash val="solid"/>
          </a:ln>
          <a:effectLst>
            <a:outerShdw blurRad="101600" dist="25400" dir="8100000" algn="bl" rotWithShape="0">
              <a:srgbClr val="000000">
                <a:alpha val="12000"/>
              </a:srgbClr>
            </a:outerShdw>
          </a:effectLst>
        </p:spPr>
      </p:sp>
      <p:sp>
        <p:nvSpPr>
          <p:cNvPr id="13" name="V1Strip"/>
          <p:cNvSpPr/>
          <p:nvPr/>
        </p:nvSpPr>
        <p:spPr>
          <a:xfrm>
            <a:off x="480000" y="870000"/>
            <a:ext cx="4040000" cy="60000"/>
          </a:xfrm>
          <a:prstGeom prst="rect">
            <a:avLst/>
          </a:prstGeom>
          <a:solidFill>
            <a:srgbClr val="B93720"/>
          </a:solidFill>
          <a:ln>
            <a:noFill/>
          </a:ln>
        </p:spPr>
      </p:sp>
      <p:sp>
        <p:nvSpPr>
          <p:cNvPr id="14" name="V1TitleEn"/>
          <p:cNvSpPr/>
          <p:nvPr/>
        </p:nvSpPr>
        <p:spPr>
          <a:xfrm>
            <a:off x="580000" y="1000000"/>
            <a:ext cx="3880000" cy="320000"/>
          </a:xfrm>
          <a:prstGeom prst="rect">
            <a:avLst/>
          </a:prstGeom>
          <a:noFill/>
          <a:ln>
            <a:noFill/>
          </a:ln>
        </p:spPr>
        <p:txBody>
          <a:bodyPr wrap="square" lIns="0" tIns="0" rIns="0" bIns="0" rtlCol="0" anchor="t"/>
          <a:lstStyle/>
          <a:p>
            <a:pPr marL="0" indent="0" algn="l">
              <a:buNone/>
            </a:pPr>
            <a:r>
              <a:rPr lang="en-US" sz="2000" b="1" i="0" kern="0" dirty="0">
                <a:solidFill>
                  <a:srgbClr val="B93720"/>
                </a:solidFill>
                <a:latin typeface="Georgia"/>
              </a:rPr>
              <a:t>Atma Neya Orumaipadu</a:t>
            </a:r>
          </a:p>
        </p:txBody>
      </p:sp>
      <p:sp>
        <p:nvSpPr>
          <p:cNvPr id="15" name="V1TitleTa"/>
          <p:cNvSpPr/>
          <p:nvPr/>
        </p:nvSpPr>
        <p:spPr>
          <a:xfrm>
            <a:off x="580000" y="1350000"/>
            <a:ext cx="3880000" cy="220000"/>
          </a:xfrm>
          <a:prstGeom prst="rect">
            <a:avLst/>
          </a:prstGeom>
          <a:noFill/>
          <a:ln>
            <a:noFill/>
          </a:ln>
        </p:spPr>
        <p:txBody>
          <a:bodyPr wrap="square" lIns="0" tIns="0" rIns="0" bIns="0" rtlCol="0" anchor="t"/>
          <a:lstStyle/>
          <a:p>
            <a:pPr marL="0" indent="0" algn="l">
              <a:buNone/>
            </a:pPr>
            <a:r>
              <a:rPr lang="en-US" sz="1400" b="0" i="0" kern="0" dirty="0">
                <a:solidFill>
                  <a:schemeClr val="bg1"/>
                </a:solidFill>
                <a:latin typeface="Calibri"/>
              </a:rPr>
              <a:t>ஆன்ம நேய ஒருமைப்பாடு</a:t>
            </a:r>
          </a:p>
        </p:txBody>
      </p:sp>
      <p:sp>
        <p:nvSpPr>
          <p:cNvPr id="16" name="V1Sub"/>
          <p:cNvSpPr/>
          <p:nvPr/>
        </p:nvSpPr>
        <p:spPr>
          <a:xfrm>
            <a:off x="580000" y="1580000"/>
            <a:ext cx="3880000" cy="200000"/>
          </a:xfrm>
          <a:prstGeom prst="rect">
            <a:avLst/>
          </a:prstGeom>
          <a:noFill/>
          <a:ln>
            <a:noFill/>
          </a:ln>
        </p:spPr>
        <p:txBody>
          <a:bodyPr wrap="square" lIns="0" tIns="0" rIns="0" bIns="0" rtlCol="0" anchor="t"/>
          <a:lstStyle/>
          <a:p>
            <a:pPr marL="0" indent="0" algn="l">
              <a:buNone/>
            </a:pPr>
            <a:r>
              <a:rPr lang="en-US" sz="800" b="1" i="0" kern="0" spc="200" dirty="0">
                <a:solidFill>
                  <a:srgbClr val="FFFFFF"/>
                </a:solidFill>
                <a:latin typeface="Calibri"/>
              </a:rPr>
              <a:t>SOUL UNITY</a:t>
            </a:r>
          </a:p>
        </p:txBody>
      </p:sp>
      <p:sp>
        <p:nvSpPr>
          <p:cNvPr id="17" name="V1Div"/>
          <p:cNvSpPr/>
          <p:nvPr/>
        </p:nvSpPr>
        <p:spPr>
          <a:xfrm>
            <a:off x="580000" y="1810000"/>
            <a:ext cx="600000" cy="9525"/>
          </a:xfrm>
          <a:prstGeom prst="rect">
            <a:avLst/>
          </a:prstGeom>
          <a:solidFill>
            <a:srgbClr val="B93720"/>
          </a:solidFill>
          <a:ln>
            <a:noFill/>
          </a:ln>
        </p:spPr>
      </p:sp>
      <p:sp>
        <p:nvSpPr>
          <p:cNvPr id="18" name="V1Body"/>
          <p:cNvSpPr/>
          <p:nvPr/>
        </p:nvSpPr>
        <p:spPr>
          <a:xfrm>
            <a:off x="580000" y="1880000"/>
            <a:ext cx="3880000" cy="2800000"/>
          </a:xfrm>
          <a:prstGeom prst="rect">
            <a:avLst/>
          </a:prstGeom>
          <a:noFill/>
          <a:ln>
            <a:noFill/>
          </a:ln>
        </p:spPr>
        <p:txBody>
          <a:bodyPr wrap="square" lIns="0" tIns="0" rIns="0" bIns="0" rtlCol="0" anchor="t"/>
          <a:lstStyle/>
          <a:p>
            <a:pPr marL="0" indent="0" algn="l">
              <a:lnSpc>
                <a:spcPct val="135000"/>
              </a:lnSpc>
              <a:buNone/>
            </a:pPr>
            <a:r>
              <a:rPr lang="en-US" sz="1200" b="0" i="0" kern="0" dirty="0">
                <a:solidFill>
                  <a:schemeClr val="bg1"/>
                </a:solidFill>
                <a:latin typeface="Calibri"/>
              </a:rPr>
              <a:t>The recognition that all living beings are one interconnected expression of the same light.</a:t>
            </a:r>
          </a:p>
          <a:p>
            <a:pPr marL="0" indent="0" algn="l">
              <a:buNone/>
            </a:pPr>
            <a:endParaRPr lang="en-US" sz="1200" b="0" i="0" kern="0" dirty="0">
              <a:solidFill>
                <a:schemeClr val="bg1"/>
              </a:solidFill>
              <a:latin typeface="Calibri"/>
            </a:endParaRPr>
          </a:p>
          <a:p>
            <a:pPr marL="0" indent="0" algn="l">
              <a:lnSpc>
                <a:spcPct val="135000"/>
              </a:lnSpc>
              <a:buNone/>
            </a:pPr>
            <a:r>
              <a:rPr lang="en-US" sz="1200" b="0" i="0" kern="0" dirty="0">
                <a:solidFill>
                  <a:schemeClr val="bg1"/>
                </a:solidFill>
                <a:latin typeface="Calibri"/>
              </a:rPr>
              <a:t>What you do to any being, you do to yourself. What you withhold from any creature, you withhold from yourself. There is no separation at the level of the soul.</a:t>
            </a:r>
          </a:p>
          <a:p>
            <a:pPr marL="0" indent="0" algn="l">
              <a:buNone/>
            </a:pPr>
            <a:endParaRPr lang="en-US" sz="1200" b="0" i="0" kern="0" dirty="0">
              <a:solidFill>
                <a:schemeClr val="bg1"/>
              </a:solidFill>
              <a:latin typeface="Calibri"/>
            </a:endParaRPr>
          </a:p>
          <a:p>
            <a:pPr marL="0" indent="0" algn="l">
              <a:lnSpc>
                <a:spcPct val="135000"/>
              </a:lnSpc>
              <a:buNone/>
            </a:pPr>
            <a:r>
              <a:rPr lang="en-US" sz="1200" b="0" i="0" kern="0" dirty="0">
                <a:solidFill>
                  <a:schemeClr val="bg1"/>
                </a:solidFill>
                <a:latin typeface="Calibri"/>
              </a:rPr>
              <a:t>It is the operating reality Vallalar lived and demonstrated.</a:t>
            </a:r>
            <a:br>
              <a:rPr lang="en-US" sz="1200" b="0" i="0" kern="0" dirty="0">
                <a:solidFill>
                  <a:schemeClr val="bg1"/>
                </a:solidFill>
                <a:latin typeface="Calibri"/>
              </a:rPr>
            </a:br>
            <a:r>
              <a:rPr lang="en-US" sz="1200" b="0" i="0" kern="0" dirty="0" err="1">
                <a:solidFill>
                  <a:schemeClr val="bg1"/>
                </a:solidFill>
                <a:latin typeface="Calibri"/>
              </a:rPr>
              <a:t>Vallalar</a:t>
            </a:r>
            <a:r>
              <a:rPr lang="en-US" sz="1200" b="0" i="0" kern="0" dirty="0">
                <a:solidFill>
                  <a:schemeClr val="bg1"/>
                </a:solidFill>
                <a:latin typeface="Calibri"/>
              </a:rPr>
              <a:t> clearly said in his </a:t>
            </a:r>
            <a:r>
              <a:rPr lang="en-US" sz="1200" b="0" i="1" kern="0" dirty="0" err="1">
                <a:solidFill>
                  <a:schemeClr val="bg1"/>
                </a:solidFill>
                <a:latin typeface="Calibri"/>
              </a:rPr>
              <a:t>Perupadesam</a:t>
            </a:r>
            <a:r>
              <a:rPr lang="en-US" sz="1200" b="0" i="1" kern="0" dirty="0">
                <a:solidFill>
                  <a:schemeClr val="bg1"/>
                </a:solidFill>
                <a:latin typeface="Calibri"/>
              </a:rPr>
              <a:t> (</a:t>
            </a:r>
            <a:r>
              <a:rPr lang="en-US" sz="1200" b="0" kern="0" dirty="0">
                <a:solidFill>
                  <a:schemeClr val="bg1"/>
                </a:solidFill>
                <a:latin typeface="Calibri"/>
              </a:rPr>
              <a:t>Great Teaching) that from th</a:t>
            </a:r>
            <a:r>
              <a:rPr lang="en-US" sz="1200" kern="0" dirty="0">
                <a:solidFill>
                  <a:schemeClr val="bg1"/>
                </a:solidFill>
                <a:latin typeface="Calibri"/>
              </a:rPr>
              <a:t>e feeling of Oneness, compassion arises.</a:t>
            </a:r>
            <a:endParaRPr lang="en-US" sz="1200" b="0" i="0" kern="0" dirty="0">
              <a:solidFill>
                <a:schemeClr val="bg1"/>
              </a:solidFill>
              <a:latin typeface="Calibri"/>
            </a:endParaRPr>
          </a:p>
        </p:txBody>
      </p:sp>
      <p:sp>
        <p:nvSpPr>
          <p:cNvPr id="19" name="Footer"/>
          <p:cNvSpPr/>
          <p:nvPr/>
        </p:nvSpPr>
        <p:spPr>
          <a:xfrm>
            <a:off x="480000" y="5000000"/>
            <a:ext cx="8184000" cy="100000"/>
          </a:xfrm>
          <a:prstGeom prst="rect">
            <a:avLst/>
          </a:prstGeom>
          <a:noFill/>
          <a:ln>
            <a:noFill/>
          </a:ln>
        </p:spPr>
        <p:txBody>
          <a:bodyPr wrap="square" lIns="0" tIns="0" rIns="0" bIns="0" rtlCol="0" anchor="t"/>
          <a:lstStyle/>
          <a:p>
            <a:pPr marL="0" indent="0" algn="r">
              <a:buNone/>
            </a:pPr>
            <a:r>
              <a:rPr lang="en-US" sz="800" b="0" i="0" kern="0" dirty="0">
                <a:solidFill>
                  <a:srgbClr val="555555"/>
                </a:solidFill>
                <a:latin typeface="Calibri"/>
              </a:rPr>
              <a:t>sanmarkkamlife.org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BEE"/>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90000"/>
            <a:ext cx="8184000" cy="20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HOW WE HELP·  SANMARKKAM LIFE</a:t>
            </a:r>
          </a:p>
        </p:txBody>
      </p:sp>
      <p:sp>
        <p:nvSpPr>
          <p:cNvPr id="4" name="Heading"/>
          <p:cNvSpPr/>
          <p:nvPr/>
        </p:nvSpPr>
        <p:spPr>
          <a:xfrm>
            <a:off x="480000" y="295000"/>
            <a:ext cx="6400000" cy="430000"/>
          </a:xfrm>
          <a:prstGeom prst="rect">
            <a:avLst/>
          </a:prstGeom>
          <a:noFill/>
          <a:ln>
            <a:noFill/>
          </a:ln>
        </p:spPr>
        <p:txBody>
          <a:bodyPr wrap="square" lIns="0" tIns="0" rIns="0" bIns="0" rtlCol="0" anchor="t"/>
          <a:lstStyle/>
          <a:p>
            <a:pPr marL="0" indent="0" algn="l">
              <a:buNone/>
            </a:pPr>
            <a:r>
              <a:rPr lang="en-US" sz="3200" b="1" i="0" kern="0" dirty="0">
                <a:solidFill>
                  <a:srgbClr val="1A1A1A"/>
                </a:solidFill>
                <a:latin typeface="Georgia"/>
              </a:rPr>
              <a:t>Our Areas of Action</a:t>
            </a:r>
          </a:p>
        </p:txBody>
      </p:sp>
      <p:sp>
        <p:nvSpPr>
          <p:cNvPr id="5" name="Count"/>
          <p:cNvSpPr/>
          <p:nvPr/>
        </p:nvSpPr>
        <p:spPr>
          <a:xfrm>
            <a:off x="6960000" y="305000"/>
            <a:ext cx="1764000" cy="380000"/>
          </a:xfrm>
          <a:prstGeom prst="rect">
            <a:avLst/>
          </a:prstGeom>
          <a:solidFill>
            <a:srgbClr val="1A1A1A"/>
          </a:solidFill>
          <a:ln>
            <a:noFill/>
          </a:ln>
        </p:spPr>
        <p:txBody>
          <a:bodyPr wrap="square" lIns="91440" tIns="60960" rIns="91440" bIns="60960" rtlCol="0" anchor="ctr"/>
          <a:lstStyle/>
          <a:p>
            <a:pPr marL="0" indent="0" algn="ctr">
              <a:buNone/>
            </a:pPr>
            <a:r>
              <a:rPr lang="en-US" sz="950" b="1" i="0" kern="0" dirty="0">
                <a:solidFill>
                  <a:srgbClr val="FFFFFF"/>
                </a:solidFill>
                <a:latin typeface="Calibri"/>
              </a:rPr>
              <a:t>8 interconnected domains</a:t>
            </a:r>
          </a:p>
        </p:txBody>
      </p:sp>
      <p:sp>
        <p:nvSpPr>
          <p:cNvPr id="6" name="A0Bg"/>
          <p:cNvSpPr/>
          <p:nvPr/>
        </p:nvSpPr>
        <p:spPr>
          <a:xfrm>
            <a:off x="480000" y="840000"/>
            <a:ext cx="1956000" cy="1900000"/>
          </a:xfrm>
          <a:prstGeom prst="rect">
            <a:avLst/>
          </a:prstGeom>
          <a:solidFill>
            <a:srgbClr val="FFFFFF"/>
          </a:solidFill>
          <a:ln w="9525">
            <a:solidFill>
              <a:srgbClr val="E0D8B0"/>
            </a:solidFill>
            <a:prstDash val="solid"/>
          </a:ln>
          <a:effectLst>
            <a:outerShdw blurRad="101600" dist="25400" dir="8100000" algn="bl" rotWithShape="0">
              <a:srgbClr val="000000">
                <a:alpha val="12000"/>
              </a:srgbClr>
            </a:outerShdw>
          </a:effectLst>
        </p:spPr>
      </p:sp>
      <p:sp>
        <p:nvSpPr>
          <p:cNvPr id="7" name="A0Icon"/>
          <p:cNvSpPr/>
          <p:nvPr/>
        </p:nvSpPr>
        <p:spPr>
          <a:xfrm>
            <a:off x="580000" y="920000"/>
            <a:ext cx="1756000" cy="310000"/>
          </a:xfrm>
          <a:prstGeom prst="rect">
            <a:avLst/>
          </a:prstGeom>
          <a:noFill/>
          <a:ln>
            <a:noFill/>
          </a:ln>
        </p:spPr>
        <p:txBody>
          <a:bodyPr wrap="square" lIns="0" tIns="0" rIns="0" bIns="0" rtlCol="0" anchor="t"/>
          <a:lstStyle/>
          <a:p>
            <a:pPr marL="0" indent="0" algn="ctr">
              <a:buNone/>
            </a:pPr>
            <a:r>
              <a:rPr lang="en-US" sz="2000" b="0" i="0" kern="0" dirty="0">
                <a:solidFill>
                  <a:srgbClr val="1A1A1A"/>
                </a:solidFill>
                <a:latin typeface="Calibri"/>
              </a:rPr>
              <a:t>🌿</a:t>
            </a:r>
          </a:p>
        </p:txBody>
      </p:sp>
      <p:sp>
        <p:nvSpPr>
          <p:cNvPr id="8" name="A0Title"/>
          <p:cNvSpPr/>
          <p:nvPr/>
        </p:nvSpPr>
        <p:spPr>
          <a:xfrm>
            <a:off x="580000" y="1280000"/>
            <a:ext cx="1756000" cy="26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Environmental Protection</a:t>
            </a:r>
          </a:p>
        </p:txBody>
      </p:sp>
      <p:sp>
        <p:nvSpPr>
          <p:cNvPr id="9" name="A0Line"/>
          <p:cNvSpPr/>
          <p:nvPr/>
        </p:nvSpPr>
        <p:spPr>
          <a:xfrm>
            <a:off x="580000" y="1590000"/>
            <a:ext cx="500000" cy="9525"/>
          </a:xfrm>
          <a:prstGeom prst="rect">
            <a:avLst/>
          </a:prstGeom>
          <a:solidFill>
            <a:srgbClr val="B93720"/>
          </a:solidFill>
          <a:ln>
            <a:noFill/>
          </a:ln>
        </p:spPr>
      </p:sp>
      <p:sp>
        <p:nvSpPr>
          <p:cNvPr id="10" name="A0Desc"/>
          <p:cNvSpPr/>
          <p:nvPr/>
        </p:nvSpPr>
        <p:spPr>
          <a:xfrm>
            <a:off x="580000" y="1650000"/>
            <a:ext cx="1756000" cy="1000000"/>
          </a:xfrm>
          <a:prstGeom prst="rect">
            <a:avLst/>
          </a:prstGeom>
          <a:noFill/>
          <a:ln>
            <a:noFill/>
          </a:ln>
        </p:spPr>
        <p:txBody>
          <a:bodyPr wrap="square" lIns="0" tIns="0" rIns="0" bIns="0" rtlCol="0" anchor="t"/>
          <a:lstStyle/>
          <a:p>
            <a:pPr marL="0" indent="0" algn="ctr">
              <a:lnSpc>
                <a:spcPct val="130000"/>
              </a:lnSpc>
              <a:buNone/>
            </a:pPr>
            <a:r>
              <a:rPr lang="en-US" sz="1100" b="0" i="0" kern="0" dirty="0">
                <a:solidFill>
                  <a:srgbClr val="1A1A1A"/>
                </a:solidFill>
                <a:latin typeface="Calibri"/>
              </a:rPr>
              <a:t>Reducing deforestation, advocating plant-based living, aligning human activity with the natural world.</a:t>
            </a:r>
          </a:p>
        </p:txBody>
      </p:sp>
      <p:sp>
        <p:nvSpPr>
          <p:cNvPr id="11" name="A1Bg"/>
          <p:cNvSpPr/>
          <p:nvPr/>
        </p:nvSpPr>
        <p:spPr>
          <a:xfrm>
            <a:off x="2556000" y="840000"/>
            <a:ext cx="1956000" cy="1900000"/>
          </a:xfrm>
          <a:prstGeom prst="rect">
            <a:avLst/>
          </a:prstGeom>
          <a:solidFill>
            <a:srgbClr val="FFFFFF"/>
          </a:solidFill>
          <a:ln w="9525">
            <a:solidFill>
              <a:srgbClr val="E0D8B0"/>
            </a:solidFill>
            <a:prstDash val="solid"/>
          </a:ln>
          <a:effectLst>
            <a:outerShdw blurRad="101600" dist="25400" dir="8100000" algn="bl" rotWithShape="0">
              <a:srgbClr val="000000">
                <a:alpha val="12000"/>
              </a:srgbClr>
            </a:outerShdw>
          </a:effectLst>
        </p:spPr>
      </p:sp>
      <p:sp>
        <p:nvSpPr>
          <p:cNvPr id="12" name="A1Icon"/>
          <p:cNvSpPr/>
          <p:nvPr/>
        </p:nvSpPr>
        <p:spPr>
          <a:xfrm>
            <a:off x="2656000" y="920000"/>
            <a:ext cx="1756000" cy="310000"/>
          </a:xfrm>
          <a:prstGeom prst="rect">
            <a:avLst/>
          </a:prstGeom>
          <a:noFill/>
          <a:ln>
            <a:noFill/>
          </a:ln>
        </p:spPr>
        <p:txBody>
          <a:bodyPr wrap="square" lIns="0" tIns="0" rIns="0" bIns="0" rtlCol="0" anchor="t"/>
          <a:lstStyle/>
          <a:p>
            <a:pPr marL="0" indent="0" algn="ctr">
              <a:buNone/>
            </a:pPr>
            <a:r>
              <a:rPr lang="en-US" sz="2000" b="0" i="0" kern="0" dirty="0">
                <a:solidFill>
                  <a:srgbClr val="1A1A1A"/>
                </a:solidFill>
                <a:latin typeface="Calibri"/>
              </a:rPr>
              <a:t>⚖️</a:t>
            </a:r>
          </a:p>
        </p:txBody>
      </p:sp>
      <p:sp>
        <p:nvSpPr>
          <p:cNvPr id="13" name="A1Title"/>
          <p:cNvSpPr/>
          <p:nvPr/>
        </p:nvSpPr>
        <p:spPr>
          <a:xfrm>
            <a:off x="2656000" y="1280000"/>
            <a:ext cx="1756000" cy="26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Human Rights</a:t>
            </a:r>
          </a:p>
        </p:txBody>
      </p:sp>
      <p:sp>
        <p:nvSpPr>
          <p:cNvPr id="14" name="A1Line"/>
          <p:cNvSpPr/>
          <p:nvPr/>
        </p:nvSpPr>
        <p:spPr>
          <a:xfrm>
            <a:off x="2656000" y="1590000"/>
            <a:ext cx="500000" cy="9525"/>
          </a:xfrm>
          <a:prstGeom prst="rect">
            <a:avLst/>
          </a:prstGeom>
          <a:solidFill>
            <a:srgbClr val="1A1A1A"/>
          </a:solidFill>
          <a:ln>
            <a:noFill/>
          </a:ln>
        </p:spPr>
      </p:sp>
      <p:sp>
        <p:nvSpPr>
          <p:cNvPr id="15" name="A1Desc"/>
          <p:cNvSpPr/>
          <p:nvPr/>
        </p:nvSpPr>
        <p:spPr>
          <a:xfrm>
            <a:off x="2656000" y="1650000"/>
            <a:ext cx="1756000" cy="1000000"/>
          </a:xfrm>
          <a:prstGeom prst="rect">
            <a:avLst/>
          </a:prstGeom>
          <a:noFill/>
          <a:ln>
            <a:noFill/>
          </a:ln>
        </p:spPr>
        <p:txBody>
          <a:bodyPr wrap="square" lIns="0" tIns="0" rIns="0" bIns="0" rtlCol="0" anchor="t"/>
          <a:lstStyle/>
          <a:p>
            <a:pPr marL="0" indent="0" algn="ctr">
              <a:lnSpc>
                <a:spcPct val="130000"/>
              </a:lnSpc>
              <a:buNone/>
            </a:pPr>
            <a:r>
              <a:rPr lang="en-US" sz="1100" b="0" i="0" kern="0" dirty="0">
                <a:solidFill>
                  <a:srgbClr val="1A1A1A"/>
                </a:solidFill>
                <a:latin typeface="Calibri"/>
              </a:rPr>
              <a:t>Rooted in Vallalar's radical rejection of caste and inequality. Every soul has equal rights and dignity.</a:t>
            </a:r>
          </a:p>
        </p:txBody>
      </p:sp>
      <p:sp>
        <p:nvSpPr>
          <p:cNvPr id="16" name="A2Bg"/>
          <p:cNvSpPr/>
          <p:nvPr/>
        </p:nvSpPr>
        <p:spPr>
          <a:xfrm>
            <a:off x="4632000" y="840000"/>
            <a:ext cx="1956000" cy="1900000"/>
          </a:xfrm>
          <a:prstGeom prst="rect">
            <a:avLst/>
          </a:prstGeom>
          <a:solidFill>
            <a:srgbClr val="FFFFFF"/>
          </a:solidFill>
          <a:ln w="9525">
            <a:solidFill>
              <a:srgbClr val="E0D8B0"/>
            </a:solidFill>
            <a:prstDash val="solid"/>
          </a:ln>
          <a:effectLst>
            <a:outerShdw blurRad="101600" dist="25400" dir="8100000" algn="bl" rotWithShape="0">
              <a:srgbClr val="000000">
                <a:alpha val="12000"/>
              </a:srgbClr>
            </a:outerShdw>
          </a:effectLst>
        </p:spPr>
      </p:sp>
      <p:sp>
        <p:nvSpPr>
          <p:cNvPr id="17" name="A2Icon"/>
          <p:cNvSpPr/>
          <p:nvPr/>
        </p:nvSpPr>
        <p:spPr>
          <a:xfrm>
            <a:off x="4732000" y="920000"/>
            <a:ext cx="1756000" cy="310000"/>
          </a:xfrm>
          <a:prstGeom prst="rect">
            <a:avLst/>
          </a:prstGeom>
          <a:noFill/>
          <a:ln>
            <a:noFill/>
          </a:ln>
        </p:spPr>
        <p:txBody>
          <a:bodyPr wrap="square" lIns="0" tIns="0" rIns="0" bIns="0" rtlCol="0" anchor="t"/>
          <a:lstStyle/>
          <a:p>
            <a:pPr marL="0" indent="0" algn="ctr">
              <a:buNone/>
            </a:pPr>
            <a:r>
              <a:rPr lang="en-US" sz="2000" b="0" i="0" kern="0" dirty="0">
                <a:solidFill>
                  <a:srgbClr val="1A1A1A"/>
                </a:solidFill>
                <a:latin typeface="Calibri"/>
              </a:rPr>
              <a:t>🐾</a:t>
            </a:r>
          </a:p>
        </p:txBody>
      </p:sp>
      <p:sp>
        <p:nvSpPr>
          <p:cNvPr id="18" name="A2Title"/>
          <p:cNvSpPr/>
          <p:nvPr/>
        </p:nvSpPr>
        <p:spPr>
          <a:xfrm>
            <a:off x="4732000" y="1280000"/>
            <a:ext cx="1756000" cy="26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Animal Welfare</a:t>
            </a:r>
          </a:p>
        </p:txBody>
      </p:sp>
      <p:sp>
        <p:nvSpPr>
          <p:cNvPr id="19" name="A2Line"/>
          <p:cNvSpPr/>
          <p:nvPr/>
        </p:nvSpPr>
        <p:spPr>
          <a:xfrm>
            <a:off x="4732000" y="1590000"/>
            <a:ext cx="500000" cy="9525"/>
          </a:xfrm>
          <a:prstGeom prst="rect">
            <a:avLst/>
          </a:prstGeom>
          <a:solidFill>
            <a:srgbClr val="B93720"/>
          </a:solidFill>
          <a:ln>
            <a:noFill/>
          </a:ln>
        </p:spPr>
      </p:sp>
      <p:sp>
        <p:nvSpPr>
          <p:cNvPr id="20" name="A2Desc"/>
          <p:cNvSpPr/>
          <p:nvPr/>
        </p:nvSpPr>
        <p:spPr>
          <a:xfrm>
            <a:off x="4732000" y="1650000"/>
            <a:ext cx="1756000" cy="1000000"/>
          </a:xfrm>
          <a:prstGeom prst="rect">
            <a:avLst/>
          </a:prstGeom>
          <a:noFill/>
          <a:ln>
            <a:noFill/>
          </a:ln>
        </p:spPr>
        <p:txBody>
          <a:bodyPr wrap="square" lIns="0" tIns="0" rIns="0" bIns="0" rtlCol="0" anchor="t"/>
          <a:lstStyle/>
          <a:p>
            <a:pPr marL="0" indent="0" algn="ctr">
              <a:lnSpc>
                <a:spcPct val="130000"/>
              </a:lnSpc>
              <a:buNone/>
            </a:pPr>
            <a:r>
              <a:rPr lang="en-US" sz="1100" b="0" i="0" kern="0" dirty="0">
                <a:solidFill>
                  <a:srgbClr val="1A1A1A"/>
                </a:solidFill>
                <a:latin typeface="Calibri"/>
              </a:rPr>
              <a:t>Vallalar explicitly opposed the killing of animals. Compassion for all life is non-negotiable.</a:t>
            </a:r>
          </a:p>
        </p:txBody>
      </p:sp>
      <p:sp>
        <p:nvSpPr>
          <p:cNvPr id="21" name="A3Bg"/>
          <p:cNvSpPr/>
          <p:nvPr/>
        </p:nvSpPr>
        <p:spPr>
          <a:xfrm>
            <a:off x="6708000" y="840000"/>
            <a:ext cx="1956000" cy="1900000"/>
          </a:xfrm>
          <a:prstGeom prst="rect">
            <a:avLst/>
          </a:prstGeom>
          <a:solidFill>
            <a:srgbClr val="FFFFFF"/>
          </a:solidFill>
          <a:ln w="9525">
            <a:solidFill>
              <a:srgbClr val="E0D8B0"/>
            </a:solidFill>
            <a:prstDash val="solid"/>
          </a:ln>
          <a:effectLst>
            <a:outerShdw blurRad="101600" dist="25400" dir="8100000" algn="bl" rotWithShape="0">
              <a:srgbClr val="000000">
                <a:alpha val="12000"/>
              </a:srgbClr>
            </a:outerShdw>
          </a:effectLst>
        </p:spPr>
      </p:sp>
      <p:sp>
        <p:nvSpPr>
          <p:cNvPr id="22" name="A3Icon"/>
          <p:cNvSpPr/>
          <p:nvPr/>
        </p:nvSpPr>
        <p:spPr>
          <a:xfrm>
            <a:off x="6808000" y="920000"/>
            <a:ext cx="1756000" cy="310000"/>
          </a:xfrm>
          <a:prstGeom prst="rect">
            <a:avLst/>
          </a:prstGeom>
          <a:noFill/>
          <a:ln>
            <a:noFill/>
          </a:ln>
        </p:spPr>
        <p:txBody>
          <a:bodyPr wrap="square" lIns="0" tIns="0" rIns="0" bIns="0" rtlCol="0" anchor="t"/>
          <a:lstStyle/>
          <a:p>
            <a:pPr marL="0" indent="0" algn="ctr">
              <a:buNone/>
            </a:pPr>
            <a:r>
              <a:rPr lang="en-US" sz="2000" b="0" i="0" kern="0" dirty="0">
                <a:solidFill>
                  <a:srgbClr val="1A1A1A"/>
                </a:solidFill>
                <a:latin typeface="Calibri"/>
              </a:rPr>
              <a:t>🥗</a:t>
            </a:r>
          </a:p>
        </p:txBody>
      </p:sp>
      <p:sp>
        <p:nvSpPr>
          <p:cNvPr id="23" name="A3Title"/>
          <p:cNvSpPr/>
          <p:nvPr/>
        </p:nvSpPr>
        <p:spPr>
          <a:xfrm>
            <a:off x="6808000" y="1280000"/>
            <a:ext cx="1756000" cy="26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Nutrition</a:t>
            </a:r>
          </a:p>
        </p:txBody>
      </p:sp>
      <p:sp>
        <p:nvSpPr>
          <p:cNvPr id="24" name="A3Line"/>
          <p:cNvSpPr/>
          <p:nvPr/>
        </p:nvSpPr>
        <p:spPr>
          <a:xfrm>
            <a:off x="6808000" y="1590000"/>
            <a:ext cx="500000" cy="9525"/>
          </a:xfrm>
          <a:prstGeom prst="rect">
            <a:avLst/>
          </a:prstGeom>
          <a:solidFill>
            <a:srgbClr val="1A1A1A"/>
          </a:solidFill>
          <a:ln>
            <a:noFill/>
          </a:ln>
        </p:spPr>
      </p:sp>
      <p:sp>
        <p:nvSpPr>
          <p:cNvPr id="25" name="A3Desc"/>
          <p:cNvSpPr/>
          <p:nvPr/>
        </p:nvSpPr>
        <p:spPr>
          <a:xfrm>
            <a:off x="6808000" y="1650000"/>
            <a:ext cx="1756000" cy="1000000"/>
          </a:xfrm>
          <a:prstGeom prst="rect">
            <a:avLst/>
          </a:prstGeom>
          <a:noFill/>
          <a:ln>
            <a:noFill/>
          </a:ln>
        </p:spPr>
        <p:txBody>
          <a:bodyPr wrap="square" lIns="0" tIns="0" rIns="0" bIns="0" rtlCol="0" anchor="t"/>
          <a:lstStyle/>
          <a:p>
            <a:pPr marL="0" indent="0" algn="ctr">
              <a:lnSpc>
                <a:spcPct val="130000"/>
              </a:lnSpc>
              <a:buNone/>
            </a:pPr>
            <a:r>
              <a:rPr lang="en-US" sz="1100" b="0" i="0" kern="0" dirty="0">
                <a:solidFill>
                  <a:srgbClr val="1A1A1A"/>
                </a:solidFill>
                <a:latin typeface="Calibri"/>
              </a:rPr>
              <a:t>Plant-based and herbal foods as Vallalar prescribed. Free access through the </a:t>
            </a:r>
            <a:r>
              <a:rPr lang="en-US" sz="1000" b="0" i="0" kern="0" dirty="0" err="1">
                <a:solidFill>
                  <a:srgbClr val="1A1A1A"/>
                </a:solidFill>
                <a:latin typeface="Calibri"/>
              </a:rPr>
              <a:t>Sanmarkkam</a:t>
            </a:r>
            <a:r>
              <a:rPr lang="en-US" sz="1000" b="0" i="0" kern="0" dirty="0">
                <a:solidFill>
                  <a:srgbClr val="1A1A1A"/>
                </a:solidFill>
                <a:latin typeface="Calibri"/>
              </a:rPr>
              <a:t> Emporium.</a:t>
            </a:r>
          </a:p>
        </p:txBody>
      </p:sp>
      <p:sp>
        <p:nvSpPr>
          <p:cNvPr id="26" name="A4Bg"/>
          <p:cNvSpPr/>
          <p:nvPr/>
        </p:nvSpPr>
        <p:spPr>
          <a:xfrm>
            <a:off x="480000" y="2870000"/>
            <a:ext cx="1956000" cy="1900000"/>
          </a:xfrm>
          <a:prstGeom prst="rect">
            <a:avLst/>
          </a:prstGeom>
          <a:solidFill>
            <a:srgbClr val="FFFFFF"/>
          </a:solidFill>
          <a:ln w="9525">
            <a:solidFill>
              <a:srgbClr val="E0D8B0"/>
            </a:solidFill>
            <a:prstDash val="solid"/>
          </a:ln>
          <a:effectLst>
            <a:outerShdw blurRad="101600" dist="25400" dir="8100000" algn="bl" rotWithShape="0">
              <a:srgbClr val="000000">
                <a:alpha val="12000"/>
              </a:srgbClr>
            </a:outerShdw>
          </a:effectLst>
        </p:spPr>
      </p:sp>
      <p:sp>
        <p:nvSpPr>
          <p:cNvPr id="27" name="A4Icon"/>
          <p:cNvSpPr/>
          <p:nvPr/>
        </p:nvSpPr>
        <p:spPr>
          <a:xfrm>
            <a:off x="580000" y="2950000"/>
            <a:ext cx="1756000" cy="310000"/>
          </a:xfrm>
          <a:prstGeom prst="rect">
            <a:avLst/>
          </a:prstGeom>
          <a:noFill/>
          <a:ln>
            <a:noFill/>
          </a:ln>
        </p:spPr>
        <p:txBody>
          <a:bodyPr wrap="square" lIns="0" tIns="0" rIns="0" bIns="0" rtlCol="0" anchor="t"/>
          <a:lstStyle/>
          <a:p>
            <a:pPr marL="0" indent="0" algn="ctr">
              <a:buNone/>
            </a:pPr>
            <a:r>
              <a:rPr lang="en-US" sz="2000" b="0" i="0" kern="0" dirty="0">
                <a:solidFill>
                  <a:srgbClr val="1A1A1A"/>
                </a:solidFill>
                <a:latin typeface="Calibri"/>
              </a:rPr>
              <a:t>💻</a:t>
            </a:r>
          </a:p>
        </p:txBody>
      </p:sp>
      <p:sp>
        <p:nvSpPr>
          <p:cNvPr id="28" name="A4Title"/>
          <p:cNvSpPr/>
          <p:nvPr/>
        </p:nvSpPr>
        <p:spPr>
          <a:xfrm>
            <a:off x="580000" y="3310000"/>
            <a:ext cx="1756000" cy="26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Technology</a:t>
            </a:r>
          </a:p>
        </p:txBody>
      </p:sp>
      <p:sp>
        <p:nvSpPr>
          <p:cNvPr id="29" name="A4Line"/>
          <p:cNvSpPr/>
          <p:nvPr/>
        </p:nvSpPr>
        <p:spPr>
          <a:xfrm>
            <a:off x="580000" y="3620000"/>
            <a:ext cx="500000" cy="9525"/>
          </a:xfrm>
          <a:prstGeom prst="rect">
            <a:avLst/>
          </a:prstGeom>
          <a:solidFill>
            <a:srgbClr val="B93720"/>
          </a:solidFill>
          <a:ln>
            <a:noFill/>
          </a:ln>
        </p:spPr>
      </p:sp>
      <p:sp>
        <p:nvSpPr>
          <p:cNvPr id="30" name="A4Desc"/>
          <p:cNvSpPr/>
          <p:nvPr/>
        </p:nvSpPr>
        <p:spPr>
          <a:xfrm>
            <a:off x="580000" y="3680000"/>
            <a:ext cx="1756000" cy="1000000"/>
          </a:xfrm>
          <a:prstGeom prst="rect">
            <a:avLst/>
          </a:prstGeom>
          <a:noFill/>
          <a:ln>
            <a:noFill/>
          </a:ln>
        </p:spPr>
        <p:txBody>
          <a:bodyPr wrap="square" lIns="0" tIns="0" rIns="0" bIns="0" rtlCol="0" anchor="t"/>
          <a:lstStyle/>
          <a:p>
            <a:pPr marL="0" indent="0" algn="ctr">
              <a:lnSpc>
                <a:spcPct val="130000"/>
              </a:lnSpc>
              <a:buNone/>
            </a:pPr>
            <a:r>
              <a:rPr lang="en-US" sz="1100" b="0" i="0" kern="0" dirty="0">
                <a:solidFill>
                  <a:srgbClr val="1A1A1A"/>
                </a:solidFill>
                <a:latin typeface="Calibri"/>
              </a:rPr>
              <a:t>KarunAI, the </a:t>
            </a:r>
            <a:r>
              <a:rPr lang="en-US" sz="1000" kern="0" dirty="0">
                <a:solidFill>
                  <a:srgbClr val="1A1A1A"/>
                </a:solidFill>
                <a:latin typeface="Calibri"/>
              </a:rPr>
              <a:t>Compassionate Intelligence</a:t>
            </a:r>
            <a:r>
              <a:rPr lang="en-US" sz="1000" b="0" i="0" kern="0" dirty="0">
                <a:solidFill>
                  <a:srgbClr val="1A1A1A"/>
                </a:solidFill>
                <a:latin typeface="Calibri"/>
              </a:rPr>
              <a:t>— making the doctrine more  accessible.</a:t>
            </a:r>
          </a:p>
        </p:txBody>
      </p:sp>
      <p:sp>
        <p:nvSpPr>
          <p:cNvPr id="31" name="A5Bg"/>
          <p:cNvSpPr/>
          <p:nvPr/>
        </p:nvSpPr>
        <p:spPr>
          <a:xfrm>
            <a:off x="2556000" y="2870000"/>
            <a:ext cx="1956000" cy="1900000"/>
          </a:xfrm>
          <a:prstGeom prst="rect">
            <a:avLst/>
          </a:prstGeom>
          <a:solidFill>
            <a:srgbClr val="FFFFFF"/>
          </a:solidFill>
          <a:ln w="9525">
            <a:solidFill>
              <a:srgbClr val="E0D8B0"/>
            </a:solidFill>
            <a:prstDash val="solid"/>
          </a:ln>
          <a:effectLst>
            <a:outerShdw blurRad="101600" dist="25400" dir="8100000" algn="bl" rotWithShape="0">
              <a:srgbClr val="000000">
                <a:alpha val="12000"/>
              </a:srgbClr>
            </a:outerShdw>
          </a:effectLst>
        </p:spPr>
      </p:sp>
      <p:sp>
        <p:nvSpPr>
          <p:cNvPr id="32" name="A5Icon"/>
          <p:cNvSpPr/>
          <p:nvPr/>
        </p:nvSpPr>
        <p:spPr>
          <a:xfrm>
            <a:off x="2656000" y="2950000"/>
            <a:ext cx="1756000" cy="310000"/>
          </a:xfrm>
          <a:prstGeom prst="rect">
            <a:avLst/>
          </a:prstGeom>
          <a:noFill/>
          <a:ln>
            <a:noFill/>
          </a:ln>
        </p:spPr>
        <p:txBody>
          <a:bodyPr wrap="square" lIns="0" tIns="0" rIns="0" bIns="0" rtlCol="0" anchor="t"/>
          <a:lstStyle/>
          <a:p>
            <a:pPr marL="0" indent="0" algn="ctr">
              <a:buNone/>
            </a:pPr>
            <a:r>
              <a:rPr lang="en-US" sz="2000" b="0" i="0" kern="0" dirty="0">
                <a:solidFill>
                  <a:srgbClr val="1A1A1A"/>
                </a:solidFill>
                <a:latin typeface="Calibri"/>
              </a:rPr>
              <a:t>🙏</a:t>
            </a:r>
          </a:p>
        </p:txBody>
      </p:sp>
      <p:sp>
        <p:nvSpPr>
          <p:cNvPr id="33" name="A5Title"/>
          <p:cNvSpPr/>
          <p:nvPr/>
        </p:nvSpPr>
        <p:spPr>
          <a:xfrm>
            <a:off x="2656000" y="3310000"/>
            <a:ext cx="1756000" cy="26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Spirituality</a:t>
            </a:r>
          </a:p>
        </p:txBody>
      </p:sp>
      <p:sp>
        <p:nvSpPr>
          <p:cNvPr id="34" name="A5Line"/>
          <p:cNvSpPr/>
          <p:nvPr/>
        </p:nvSpPr>
        <p:spPr>
          <a:xfrm>
            <a:off x="2656000" y="3620000"/>
            <a:ext cx="500000" cy="9525"/>
          </a:xfrm>
          <a:prstGeom prst="rect">
            <a:avLst/>
          </a:prstGeom>
          <a:solidFill>
            <a:srgbClr val="1A1A1A"/>
          </a:solidFill>
          <a:ln>
            <a:noFill/>
          </a:ln>
        </p:spPr>
      </p:sp>
      <p:sp>
        <p:nvSpPr>
          <p:cNvPr id="35" name="A5Desc"/>
          <p:cNvSpPr/>
          <p:nvPr/>
        </p:nvSpPr>
        <p:spPr>
          <a:xfrm>
            <a:off x="2656000" y="3680000"/>
            <a:ext cx="1756000" cy="1000000"/>
          </a:xfrm>
          <a:prstGeom prst="rect">
            <a:avLst/>
          </a:prstGeom>
          <a:noFill/>
          <a:ln>
            <a:noFill/>
          </a:ln>
        </p:spPr>
        <p:txBody>
          <a:bodyPr wrap="square" lIns="0" tIns="0" rIns="0" bIns="0" rtlCol="0" anchor="t"/>
          <a:lstStyle/>
          <a:p>
            <a:pPr marL="0" indent="0" algn="ctr">
              <a:lnSpc>
                <a:spcPct val="130000"/>
              </a:lnSpc>
              <a:buNone/>
            </a:pPr>
            <a:r>
              <a:rPr lang="en-US" sz="1100" b="0" i="0" kern="0" dirty="0">
                <a:solidFill>
                  <a:srgbClr val="1A1A1A"/>
                </a:solidFill>
                <a:latin typeface="Calibri"/>
              </a:rPr>
              <a:t>Spreading Suddha Sanmarkkam — a universal, non-dogmatic path open to every human being.</a:t>
            </a:r>
          </a:p>
        </p:txBody>
      </p:sp>
      <p:sp>
        <p:nvSpPr>
          <p:cNvPr id="36" name="A6Bg"/>
          <p:cNvSpPr/>
          <p:nvPr/>
        </p:nvSpPr>
        <p:spPr>
          <a:xfrm>
            <a:off x="4632000" y="2870000"/>
            <a:ext cx="1956000" cy="1900000"/>
          </a:xfrm>
          <a:prstGeom prst="rect">
            <a:avLst/>
          </a:prstGeom>
          <a:solidFill>
            <a:srgbClr val="FFFFFF"/>
          </a:solidFill>
          <a:ln w="9525">
            <a:solidFill>
              <a:srgbClr val="E0D8B0"/>
            </a:solidFill>
            <a:prstDash val="solid"/>
          </a:ln>
          <a:effectLst>
            <a:outerShdw blurRad="101600" dist="25400" dir="8100000" algn="bl" rotWithShape="0">
              <a:srgbClr val="000000">
                <a:alpha val="12000"/>
              </a:srgbClr>
            </a:outerShdw>
          </a:effectLst>
        </p:spPr>
      </p:sp>
      <p:sp>
        <p:nvSpPr>
          <p:cNvPr id="37" name="A6Icon"/>
          <p:cNvSpPr/>
          <p:nvPr/>
        </p:nvSpPr>
        <p:spPr>
          <a:xfrm>
            <a:off x="4732000" y="2950000"/>
            <a:ext cx="1756000" cy="310000"/>
          </a:xfrm>
          <a:prstGeom prst="rect">
            <a:avLst/>
          </a:prstGeom>
          <a:noFill/>
          <a:ln>
            <a:noFill/>
          </a:ln>
        </p:spPr>
        <p:txBody>
          <a:bodyPr wrap="square" lIns="0" tIns="0" rIns="0" bIns="0" rtlCol="0" anchor="t"/>
          <a:lstStyle/>
          <a:p>
            <a:pPr marL="0" indent="0" algn="ctr">
              <a:buNone/>
            </a:pPr>
            <a:r>
              <a:rPr lang="en-US" sz="2000" b="0" i="0" kern="0" dirty="0">
                <a:solidFill>
                  <a:srgbClr val="1A1A1A"/>
                </a:solidFill>
                <a:latin typeface="Calibri"/>
              </a:rPr>
              <a:t>📚</a:t>
            </a:r>
          </a:p>
        </p:txBody>
      </p:sp>
      <p:sp>
        <p:nvSpPr>
          <p:cNvPr id="38" name="A6Title"/>
          <p:cNvSpPr/>
          <p:nvPr/>
        </p:nvSpPr>
        <p:spPr>
          <a:xfrm>
            <a:off x="4732000" y="3310000"/>
            <a:ext cx="1756000" cy="26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Education</a:t>
            </a:r>
          </a:p>
        </p:txBody>
      </p:sp>
      <p:sp>
        <p:nvSpPr>
          <p:cNvPr id="39" name="A6Line"/>
          <p:cNvSpPr/>
          <p:nvPr/>
        </p:nvSpPr>
        <p:spPr>
          <a:xfrm>
            <a:off x="4732000" y="3620000"/>
            <a:ext cx="500000" cy="9525"/>
          </a:xfrm>
          <a:prstGeom prst="rect">
            <a:avLst/>
          </a:prstGeom>
          <a:solidFill>
            <a:srgbClr val="B93720"/>
          </a:solidFill>
          <a:ln>
            <a:noFill/>
          </a:ln>
        </p:spPr>
      </p:sp>
      <p:sp>
        <p:nvSpPr>
          <p:cNvPr id="40" name="A6Desc"/>
          <p:cNvSpPr/>
          <p:nvPr/>
        </p:nvSpPr>
        <p:spPr>
          <a:xfrm>
            <a:off x="4732000" y="3680000"/>
            <a:ext cx="1756000" cy="1000000"/>
          </a:xfrm>
          <a:prstGeom prst="rect">
            <a:avLst/>
          </a:prstGeom>
          <a:noFill/>
          <a:ln>
            <a:noFill/>
          </a:ln>
        </p:spPr>
        <p:txBody>
          <a:bodyPr wrap="square" lIns="0" tIns="0" rIns="0" bIns="0" rtlCol="0" anchor="t"/>
          <a:lstStyle/>
          <a:p>
            <a:pPr marL="0" indent="0" algn="ctr">
              <a:lnSpc>
                <a:spcPct val="130000"/>
              </a:lnSpc>
              <a:buNone/>
            </a:pPr>
            <a:r>
              <a:rPr lang="en-US" sz="1100" b="0" i="0" kern="0" dirty="0">
                <a:solidFill>
                  <a:srgbClr val="1A1A1A"/>
                </a:solidFill>
                <a:latin typeface="Calibri"/>
              </a:rPr>
              <a:t>Translations, commentaries, publications, and social media content making Vallalar’s wisdom accessible.</a:t>
            </a:r>
          </a:p>
        </p:txBody>
      </p:sp>
      <p:sp>
        <p:nvSpPr>
          <p:cNvPr id="41" name="A7Bg"/>
          <p:cNvSpPr/>
          <p:nvPr/>
        </p:nvSpPr>
        <p:spPr>
          <a:xfrm>
            <a:off x="6708000" y="2870000"/>
            <a:ext cx="1956000" cy="1900000"/>
          </a:xfrm>
          <a:prstGeom prst="rect">
            <a:avLst/>
          </a:prstGeom>
          <a:solidFill>
            <a:srgbClr val="FFFFFF"/>
          </a:solidFill>
          <a:ln w="9525">
            <a:solidFill>
              <a:srgbClr val="E0D8B0"/>
            </a:solidFill>
            <a:prstDash val="solid"/>
          </a:ln>
          <a:effectLst>
            <a:outerShdw blurRad="101600" dist="25400" dir="8100000" algn="bl" rotWithShape="0">
              <a:srgbClr val="000000">
                <a:alpha val="12000"/>
              </a:srgbClr>
            </a:outerShdw>
          </a:effectLst>
        </p:spPr>
      </p:sp>
      <p:sp>
        <p:nvSpPr>
          <p:cNvPr id="42" name="A7Icon"/>
          <p:cNvSpPr/>
          <p:nvPr/>
        </p:nvSpPr>
        <p:spPr>
          <a:xfrm>
            <a:off x="6808000" y="2950000"/>
            <a:ext cx="1756000" cy="310000"/>
          </a:xfrm>
          <a:prstGeom prst="rect">
            <a:avLst/>
          </a:prstGeom>
          <a:noFill/>
          <a:ln>
            <a:noFill/>
          </a:ln>
        </p:spPr>
        <p:txBody>
          <a:bodyPr wrap="square" lIns="0" tIns="0" rIns="0" bIns="0" rtlCol="0" anchor="t"/>
          <a:lstStyle/>
          <a:p>
            <a:pPr marL="0" indent="0" algn="ctr">
              <a:buNone/>
            </a:pPr>
            <a:r>
              <a:rPr lang="en-US" sz="2000" b="0" i="0" kern="0" dirty="0">
                <a:solidFill>
                  <a:srgbClr val="1A1A1A"/>
                </a:solidFill>
                <a:latin typeface="Calibri"/>
              </a:rPr>
              <a:t>❤️</a:t>
            </a:r>
          </a:p>
        </p:txBody>
      </p:sp>
      <p:sp>
        <p:nvSpPr>
          <p:cNvPr id="43" name="A7Title"/>
          <p:cNvSpPr/>
          <p:nvPr/>
        </p:nvSpPr>
        <p:spPr>
          <a:xfrm>
            <a:off x="6808000" y="3310000"/>
            <a:ext cx="1756000" cy="26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Health &amp; Longevity</a:t>
            </a:r>
          </a:p>
        </p:txBody>
      </p:sp>
      <p:sp>
        <p:nvSpPr>
          <p:cNvPr id="44" name="A7Line"/>
          <p:cNvSpPr/>
          <p:nvPr/>
        </p:nvSpPr>
        <p:spPr>
          <a:xfrm>
            <a:off x="6808000" y="3620000"/>
            <a:ext cx="500000" cy="9525"/>
          </a:xfrm>
          <a:prstGeom prst="rect">
            <a:avLst/>
          </a:prstGeom>
          <a:solidFill>
            <a:srgbClr val="1A1A1A"/>
          </a:solidFill>
          <a:ln>
            <a:noFill/>
          </a:ln>
        </p:spPr>
      </p:sp>
      <p:sp>
        <p:nvSpPr>
          <p:cNvPr id="45" name="A7Desc"/>
          <p:cNvSpPr/>
          <p:nvPr/>
        </p:nvSpPr>
        <p:spPr>
          <a:xfrm>
            <a:off x="6808000" y="3680000"/>
            <a:ext cx="1756000" cy="1000000"/>
          </a:xfrm>
          <a:prstGeom prst="rect">
            <a:avLst/>
          </a:prstGeom>
          <a:noFill/>
          <a:ln>
            <a:noFill/>
          </a:ln>
        </p:spPr>
        <p:txBody>
          <a:bodyPr wrap="square" lIns="0" tIns="0" rIns="0" bIns="0" rtlCol="0" anchor="t"/>
          <a:lstStyle/>
          <a:p>
            <a:pPr marL="0" indent="0" algn="ctr">
              <a:lnSpc>
                <a:spcPct val="130000"/>
              </a:lnSpc>
              <a:buNone/>
            </a:pPr>
            <a:r>
              <a:rPr lang="en-US" sz="1100" b="0" i="0" kern="0" dirty="0">
                <a:solidFill>
                  <a:srgbClr val="1A1A1A"/>
                </a:solidFill>
                <a:latin typeface="Calibri"/>
              </a:rPr>
              <a:t>Vallalar’s science of the body — Sahakalpi — and his recorded knowledge of medicine and healing.</a:t>
            </a:r>
          </a:p>
        </p:txBody>
      </p:sp>
      <p:sp>
        <p:nvSpPr>
          <p:cNvPr id="46" name="Footer"/>
          <p:cNvSpPr/>
          <p:nvPr/>
        </p:nvSpPr>
        <p:spPr>
          <a:xfrm>
            <a:off x="480000" y="5040000"/>
            <a:ext cx="8184000" cy="80000"/>
          </a:xfrm>
          <a:prstGeom prst="rect">
            <a:avLst/>
          </a:prstGeom>
          <a:noFill/>
          <a:ln>
            <a:noFill/>
          </a:ln>
        </p:spPr>
        <p:txBody>
          <a:bodyPr wrap="square" lIns="0" tIns="0" rIns="0" bIns="0" rtlCol="0" anchor="t"/>
          <a:lstStyle/>
          <a:p>
            <a:pPr marL="0" indent="0" algn="r">
              <a:buNone/>
            </a:pPr>
            <a:r>
              <a:rPr lang="en-US" sz="800" b="0" i="0" kern="0" dirty="0">
                <a:solidFill>
                  <a:srgbClr val="AAAAAA"/>
                </a:solidFill>
                <a:latin typeface="Calibri"/>
              </a:rPr>
              <a:t>sanmarkkamlife.org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BEE"/>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90000"/>
            <a:ext cx="8184000" cy="20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HOW WE HELP·  SANMARKKAM LIFE</a:t>
            </a:r>
          </a:p>
        </p:txBody>
      </p:sp>
      <p:sp>
        <p:nvSpPr>
          <p:cNvPr id="4" name="Heading"/>
          <p:cNvSpPr/>
          <p:nvPr/>
        </p:nvSpPr>
        <p:spPr>
          <a:xfrm>
            <a:off x="480000" y="295000"/>
            <a:ext cx="5600000" cy="430000"/>
          </a:xfrm>
          <a:prstGeom prst="rect">
            <a:avLst/>
          </a:prstGeom>
          <a:noFill/>
          <a:ln>
            <a:noFill/>
          </a:ln>
        </p:spPr>
        <p:txBody>
          <a:bodyPr wrap="square" lIns="0" tIns="0" rIns="0" bIns="0" rtlCol="0" anchor="t"/>
          <a:lstStyle/>
          <a:p>
            <a:pPr marL="0" indent="0" algn="l">
              <a:buNone/>
            </a:pPr>
            <a:r>
              <a:rPr lang="en-US" sz="3400" b="1" i="0" kern="0" dirty="0">
                <a:solidFill>
                  <a:srgbClr val="1A1A1A"/>
                </a:solidFill>
                <a:latin typeface="Georgia"/>
              </a:rPr>
              <a:t>What We Offer</a:t>
            </a:r>
          </a:p>
        </p:txBody>
      </p:sp>
      <p:sp>
        <p:nvSpPr>
          <p:cNvPr id="5" name="FreePill"/>
          <p:cNvSpPr/>
          <p:nvPr/>
        </p:nvSpPr>
        <p:spPr>
          <a:xfrm>
            <a:off x="6180000" y="310000"/>
            <a:ext cx="2484000" cy="380000"/>
          </a:xfrm>
          <a:prstGeom prst="rect">
            <a:avLst/>
          </a:prstGeom>
          <a:solidFill>
            <a:srgbClr val="B93720"/>
          </a:solidFill>
          <a:ln w="9525">
            <a:solidFill>
              <a:srgbClr val="B93720"/>
            </a:solidFill>
            <a:prstDash val="solid"/>
          </a:ln>
        </p:spPr>
        <p:txBody>
          <a:bodyPr wrap="square" lIns="91440" tIns="45720" rIns="91440" bIns="45720" rtlCol="0" anchor="ctr"/>
          <a:lstStyle/>
          <a:p>
            <a:pPr marL="0" indent="0" algn="ctr">
              <a:buNone/>
            </a:pPr>
            <a:r>
              <a:rPr lang="en-US" sz="950" b="1" i="0" kern="0" dirty="0">
                <a:solidFill>
                  <a:srgbClr val="FFFFFF"/>
                </a:solidFill>
                <a:latin typeface="Calibri"/>
              </a:rPr>
              <a:t>Everything we offer is always </a:t>
            </a:r>
            <a:r>
              <a:rPr lang="en-US" sz="950" b="1" i="0" u="sng" kern="0" dirty="0">
                <a:solidFill>
                  <a:srgbClr val="FFFFFF"/>
                </a:solidFill>
                <a:latin typeface="Calibri"/>
              </a:rPr>
              <a:t>Free</a:t>
            </a:r>
            <a:r>
              <a:rPr lang="en-US" sz="950" b="1" i="0" kern="0" dirty="0">
                <a:solidFill>
                  <a:srgbClr val="FFFFFF"/>
                </a:solidFill>
                <a:latin typeface="Calibri"/>
              </a:rPr>
              <a:t>.</a:t>
            </a:r>
          </a:p>
        </p:txBody>
      </p:sp>
      <p:sp>
        <p:nvSpPr>
          <p:cNvPr id="6" name="Card0Bg"/>
          <p:cNvSpPr/>
          <p:nvPr/>
        </p:nvSpPr>
        <p:spPr>
          <a:xfrm>
            <a:off x="460000" y="1069534"/>
            <a:ext cx="1956000" cy="1890000"/>
          </a:xfrm>
          <a:prstGeom prst="rect">
            <a:avLst/>
          </a:prstGeom>
          <a:solidFill>
            <a:srgbClr val="FFFFFF"/>
          </a:solidFill>
          <a:ln w="9525">
            <a:solidFill>
              <a:srgbClr val="E0D8B0"/>
            </a:solidFill>
            <a:prstDash val="solid"/>
          </a:ln>
          <a:effectLst>
            <a:outerShdw blurRad="101600" dist="25400" dir="8100000" algn="bl" rotWithShape="0">
              <a:srgbClr val="000000">
                <a:alpha val="15000"/>
              </a:srgbClr>
            </a:outerShdw>
          </a:effectLst>
        </p:spPr>
        <p:txBody>
          <a:bodyPr/>
          <a:lstStyle/>
          <a:p>
            <a:endParaRPr lang="en-US" dirty="0"/>
          </a:p>
        </p:txBody>
      </p:sp>
      <p:sp>
        <p:nvSpPr>
          <p:cNvPr id="7" name="Card0Icon"/>
          <p:cNvSpPr/>
          <p:nvPr/>
        </p:nvSpPr>
        <p:spPr>
          <a:xfrm>
            <a:off x="580000" y="1140392"/>
            <a:ext cx="1756000" cy="320000"/>
          </a:xfrm>
          <a:prstGeom prst="rect">
            <a:avLst/>
          </a:prstGeom>
          <a:noFill/>
          <a:ln>
            <a:noFill/>
          </a:ln>
        </p:spPr>
        <p:txBody>
          <a:bodyPr wrap="square" lIns="0" tIns="0" rIns="0" bIns="0" rtlCol="0" anchor="t"/>
          <a:lstStyle/>
          <a:p>
            <a:pPr marL="0" indent="0" algn="ctr">
              <a:buNone/>
            </a:pPr>
            <a:r>
              <a:rPr lang="en-US" sz="2200" b="0" i="0" kern="0" dirty="0">
                <a:solidFill>
                  <a:srgbClr val="1A1A1A"/>
                </a:solidFill>
                <a:latin typeface="Calibri"/>
              </a:rPr>
              <a:t>🌿</a:t>
            </a:r>
          </a:p>
        </p:txBody>
      </p:sp>
      <p:sp>
        <p:nvSpPr>
          <p:cNvPr id="8" name="Card0Title"/>
          <p:cNvSpPr/>
          <p:nvPr/>
        </p:nvSpPr>
        <p:spPr>
          <a:xfrm>
            <a:off x="580000" y="1480917"/>
            <a:ext cx="1756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Solidal Emporium</a:t>
            </a:r>
          </a:p>
        </p:txBody>
      </p:sp>
      <p:sp>
        <p:nvSpPr>
          <p:cNvPr id="9" name="Card0Line"/>
          <p:cNvSpPr/>
          <p:nvPr/>
        </p:nvSpPr>
        <p:spPr>
          <a:xfrm>
            <a:off x="580000" y="1710764"/>
            <a:ext cx="600000" cy="9525"/>
          </a:xfrm>
          <a:prstGeom prst="rect">
            <a:avLst/>
          </a:prstGeom>
          <a:solidFill>
            <a:srgbClr val="B93720"/>
          </a:solidFill>
          <a:ln>
            <a:noFill/>
          </a:ln>
        </p:spPr>
      </p:sp>
      <p:sp>
        <p:nvSpPr>
          <p:cNvPr id="10" name="Card0Desc"/>
          <p:cNvSpPr/>
          <p:nvPr/>
        </p:nvSpPr>
        <p:spPr>
          <a:xfrm>
            <a:off x="580000" y="1780874"/>
            <a:ext cx="1756000" cy="960000"/>
          </a:xfrm>
          <a:prstGeom prst="rect">
            <a:avLst/>
          </a:prstGeom>
          <a:noFill/>
          <a:ln>
            <a:noFill/>
          </a:ln>
        </p:spPr>
        <p:txBody>
          <a:bodyPr wrap="square" lIns="0" tIns="0" rIns="0" bIns="0" rtlCol="0" anchor="t"/>
          <a:lstStyle/>
          <a:p>
            <a:pPr marL="0" indent="0" algn="ctr">
              <a:lnSpc>
                <a:spcPct val="130000"/>
              </a:lnSpc>
              <a:buNone/>
            </a:pPr>
            <a:r>
              <a:rPr lang="en-US" sz="1100" b="0" i="0" kern="0" dirty="0">
                <a:latin typeface="Calibri"/>
              </a:rPr>
              <a:t>Free plant-based food &amp; herbal products. Request Freely online. Shipping covered. Donation optional.</a:t>
            </a:r>
          </a:p>
        </p:txBody>
      </p:sp>
      <p:sp>
        <p:nvSpPr>
          <p:cNvPr id="11" name="Card1Bg"/>
          <p:cNvSpPr/>
          <p:nvPr/>
        </p:nvSpPr>
        <p:spPr>
          <a:xfrm>
            <a:off x="2546000" y="1080000"/>
            <a:ext cx="1956000" cy="1890000"/>
          </a:xfrm>
          <a:prstGeom prst="rect">
            <a:avLst/>
          </a:prstGeom>
          <a:solidFill>
            <a:srgbClr val="FFFFFF"/>
          </a:solidFill>
          <a:ln w="9525">
            <a:solidFill>
              <a:srgbClr val="E0D8B0"/>
            </a:solidFill>
            <a:prstDash val="solid"/>
          </a:ln>
          <a:effectLst>
            <a:outerShdw blurRad="101600" dist="25400" dir="8100000" algn="bl" rotWithShape="0">
              <a:srgbClr val="000000">
                <a:alpha val="15000"/>
              </a:srgbClr>
            </a:outerShdw>
          </a:effectLst>
        </p:spPr>
        <p:txBody>
          <a:bodyPr/>
          <a:lstStyle/>
          <a:p>
            <a:endParaRPr lang="en-US" dirty="0"/>
          </a:p>
        </p:txBody>
      </p:sp>
      <p:sp>
        <p:nvSpPr>
          <p:cNvPr id="12" name="Card1Icon"/>
          <p:cNvSpPr/>
          <p:nvPr/>
        </p:nvSpPr>
        <p:spPr>
          <a:xfrm>
            <a:off x="2635588" y="1160081"/>
            <a:ext cx="1756000" cy="320000"/>
          </a:xfrm>
          <a:prstGeom prst="rect">
            <a:avLst/>
          </a:prstGeom>
          <a:noFill/>
          <a:ln>
            <a:noFill/>
          </a:ln>
        </p:spPr>
        <p:txBody>
          <a:bodyPr wrap="square" lIns="0" tIns="0" rIns="0" bIns="0" rtlCol="0" anchor="t"/>
          <a:lstStyle/>
          <a:p>
            <a:pPr marL="0" indent="0" algn="ctr">
              <a:buNone/>
            </a:pPr>
            <a:r>
              <a:rPr lang="en-US" sz="2200" b="0" i="0" kern="0" dirty="0">
                <a:solidFill>
                  <a:srgbClr val="1A1A1A"/>
                </a:solidFill>
                <a:latin typeface="Calibri"/>
              </a:rPr>
              <a:t>🍲</a:t>
            </a:r>
          </a:p>
        </p:txBody>
      </p:sp>
      <p:sp>
        <p:nvSpPr>
          <p:cNvPr id="13" name="Card1Title"/>
          <p:cNvSpPr/>
          <p:nvPr/>
        </p:nvSpPr>
        <p:spPr>
          <a:xfrm>
            <a:off x="2646000" y="1520845"/>
            <a:ext cx="1756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Community Meals</a:t>
            </a:r>
          </a:p>
        </p:txBody>
      </p:sp>
      <p:sp>
        <p:nvSpPr>
          <p:cNvPr id="14" name="Card1Line"/>
          <p:cNvSpPr/>
          <p:nvPr/>
        </p:nvSpPr>
        <p:spPr>
          <a:xfrm>
            <a:off x="2680000" y="1771349"/>
            <a:ext cx="600000" cy="9525"/>
          </a:xfrm>
          <a:prstGeom prst="rect">
            <a:avLst/>
          </a:prstGeom>
          <a:solidFill>
            <a:srgbClr val="B93720"/>
          </a:solidFill>
          <a:ln>
            <a:noFill/>
          </a:ln>
        </p:spPr>
      </p:sp>
      <p:sp>
        <p:nvSpPr>
          <p:cNvPr id="15" name="Card1Desc"/>
          <p:cNvSpPr/>
          <p:nvPr/>
        </p:nvSpPr>
        <p:spPr>
          <a:xfrm>
            <a:off x="2656000" y="1849959"/>
            <a:ext cx="1756000" cy="960000"/>
          </a:xfrm>
          <a:prstGeom prst="rect">
            <a:avLst/>
          </a:prstGeom>
          <a:noFill/>
          <a:ln>
            <a:noFill/>
          </a:ln>
        </p:spPr>
        <p:txBody>
          <a:bodyPr wrap="square" lIns="0" tIns="0" rIns="0" bIns="0" rtlCol="0" anchor="t"/>
          <a:lstStyle/>
          <a:p>
            <a:pPr marL="0" indent="0" algn="ctr">
              <a:lnSpc>
                <a:spcPct val="130000"/>
              </a:lnSpc>
              <a:buNone/>
            </a:pPr>
            <a:r>
              <a:rPr lang="en-US" sz="1100" b="0" i="0" kern="0" dirty="0">
                <a:latin typeface="Calibri"/>
              </a:rPr>
              <a:t>Cooked meals served at our physical centers for all those in nee</a:t>
            </a:r>
            <a:r>
              <a:rPr lang="en-US" sz="1100" kern="0" dirty="0">
                <a:latin typeface="Calibri"/>
              </a:rPr>
              <a:t>d</a:t>
            </a:r>
            <a:endParaRPr lang="en-US" sz="1100" b="0" i="0" kern="0" dirty="0">
              <a:latin typeface="Calibri"/>
            </a:endParaRPr>
          </a:p>
        </p:txBody>
      </p:sp>
      <p:sp>
        <p:nvSpPr>
          <p:cNvPr id="16" name="Card2Bg"/>
          <p:cNvSpPr/>
          <p:nvPr/>
        </p:nvSpPr>
        <p:spPr>
          <a:xfrm>
            <a:off x="4612000" y="1077450"/>
            <a:ext cx="1956000" cy="1890000"/>
          </a:xfrm>
          <a:prstGeom prst="rect">
            <a:avLst/>
          </a:prstGeom>
          <a:solidFill>
            <a:srgbClr val="FFFFFF"/>
          </a:solidFill>
          <a:ln w="9525">
            <a:solidFill>
              <a:srgbClr val="E0D8B0"/>
            </a:solidFill>
            <a:prstDash val="solid"/>
          </a:ln>
          <a:effectLst>
            <a:outerShdw blurRad="101600" dist="25400" dir="8100000" algn="bl" rotWithShape="0">
              <a:srgbClr val="000000">
                <a:alpha val="15000"/>
              </a:srgbClr>
            </a:outerShdw>
          </a:effectLst>
        </p:spPr>
      </p:sp>
      <p:sp>
        <p:nvSpPr>
          <p:cNvPr id="17" name="Card2Icon"/>
          <p:cNvSpPr/>
          <p:nvPr/>
        </p:nvSpPr>
        <p:spPr>
          <a:xfrm>
            <a:off x="4721588" y="1160081"/>
            <a:ext cx="1756000" cy="320000"/>
          </a:xfrm>
          <a:prstGeom prst="rect">
            <a:avLst/>
          </a:prstGeom>
          <a:noFill/>
          <a:ln>
            <a:noFill/>
          </a:ln>
        </p:spPr>
        <p:txBody>
          <a:bodyPr wrap="square" lIns="0" tIns="0" rIns="0" bIns="0" rtlCol="0" anchor="t"/>
          <a:lstStyle/>
          <a:p>
            <a:pPr marL="0" indent="0" algn="ctr">
              <a:buNone/>
            </a:pPr>
            <a:r>
              <a:rPr lang="en-US" sz="2200" b="0" i="0" kern="0" dirty="0">
                <a:solidFill>
                  <a:srgbClr val="1A1A1A"/>
                </a:solidFill>
                <a:latin typeface="Calibri"/>
              </a:rPr>
              <a:t>🤝</a:t>
            </a:r>
          </a:p>
        </p:txBody>
      </p:sp>
      <p:sp>
        <p:nvSpPr>
          <p:cNvPr id="18" name="Card2Title"/>
          <p:cNvSpPr/>
          <p:nvPr/>
        </p:nvSpPr>
        <p:spPr>
          <a:xfrm>
            <a:off x="4721588" y="1488486"/>
            <a:ext cx="1756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Satsang</a:t>
            </a:r>
          </a:p>
        </p:txBody>
      </p:sp>
      <p:sp>
        <p:nvSpPr>
          <p:cNvPr id="19" name="Card2Line"/>
          <p:cNvSpPr/>
          <p:nvPr/>
        </p:nvSpPr>
        <p:spPr>
          <a:xfrm>
            <a:off x="4754000" y="1780237"/>
            <a:ext cx="600000" cy="9525"/>
          </a:xfrm>
          <a:prstGeom prst="rect">
            <a:avLst/>
          </a:prstGeom>
          <a:solidFill>
            <a:srgbClr val="B93720"/>
          </a:solidFill>
          <a:ln>
            <a:noFill/>
          </a:ln>
        </p:spPr>
      </p:sp>
      <p:sp>
        <p:nvSpPr>
          <p:cNvPr id="20" name="Card2Desc"/>
          <p:cNvSpPr/>
          <p:nvPr/>
        </p:nvSpPr>
        <p:spPr>
          <a:xfrm>
            <a:off x="4721588" y="2068029"/>
            <a:ext cx="1756000" cy="960000"/>
          </a:xfrm>
          <a:prstGeom prst="rect">
            <a:avLst/>
          </a:prstGeom>
          <a:noFill/>
          <a:ln>
            <a:noFill/>
          </a:ln>
        </p:spPr>
        <p:txBody>
          <a:bodyPr wrap="square" lIns="0" tIns="0" rIns="0" bIns="0" rtlCol="0" anchor="t"/>
          <a:lstStyle/>
          <a:p>
            <a:pPr marL="0" indent="0" algn="ctr">
              <a:lnSpc>
                <a:spcPct val="130000"/>
              </a:lnSpc>
              <a:buNone/>
            </a:pPr>
            <a:r>
              <a:rPr lang="en-US" sz="1100" b="0" i="0" kern="0" dirty="0">
                <a:latin typeface="Calibri"/>
              </a:rPr>
              <a:t>Online &amp; offline meetings, gatherings, and discussions open to everyone.</a:t>
            </a:r>
          </a:p>
        </p:txBody>
      </p:sp>
      <p:sp>
        <p:nvSpPr>
          <p:cNvPr id="21" name="Card3Bg"/>
          <p:cNvSpPr/>
          <p:nvPr/>
        </p:nvSpPr>
        <p:spPr>
          <a:xfrm>
            <a:off x="6711815" y="1085185"/>
            <a:ext cx="1956000" cy="1890000"/>
          </a:xfrm>
          <a:prstGeom prst="rect">
            <a:avLst/>
          </a:prstGeom>
          <a:solidFill>
            <a:srgbClr val="FFFFFF"/>
          </a:solidFill>
          <a:ln w="9525">
            <a:solidFill>
              <a:srgbClr val="E0D8B0"/>
            </a:solidFill>
            <a:prstDash val="solid"/>
          </a:ln>
          <a:effectLst>
            <a:outerShdw blurRad="101600" dist="25400" dir="8100000" algn="bl" rotWithShape="0">
              <a:srgbClr val="000000">
                <a:alpha val="15000"/>
              </a:srgbClr>
            </a:outerShdw>
          </a:effectLst>
        </p:spPr>
        <p:txBody>
          <a:bodyPr/>
          <a:lstStyle/>
          <a:p>
            <a:endParaRPr lang="en-US" dirty="0"/>
          </a:p>
        </p:txBody>
      </p:sp>
      <p:sp>
        <p:nvSpPr>
          <p:cNvPr id="22" name="Card3Icon"/>
          <p:cNvSpPr/>
          <p:nvPr/>
        </p:nvSpPr>
        <p:spPr>
          <a:xfrm>
            <a:off x="6797176" y="1139861"/>
            <a:ext cx="1756000" cy="320000"/>
          </a:xfrm>
          <a:prstGeom prst="rect">
            <a:avLst/>
          </a:prstGeom>
          <a:noFill/>
          <a:ln>
            <a:noFill/>
          </a:ln>
        </p:spPr>
        <p:txBody>
          <a:bodyPr wrap="square" lIns="0" tIns="0" rIns="0" bIns="0" rtlCol="0" anchor="t"/>
          <a:lstStyle/>
          <a:p>
            <a:pPr marL="0" indent="0" algn="ctr">
              <a:buNone/>
            </a:pPr>
            <a:r>
              <a:rPr lang="en-US" sz="2200" b="0" i="0" kern="0" dirty="0">
                <a:solidFill>
                  <a:srgbClr val="1A1A1A"/>
                </a:solidFill>
                <a:latin typeface="Calibri"/>
              </a:rPr>
              <a:t>📖</a:t>
            </a:r>
          </a:p>
        </p:txBody>
      </p:sp>
      <p:sp>
        <p:nvSpPr>
          <p:cNvPr id="23" name="Card3Title"/>
          <p:cNvSpPr/>
          <p:nvPr/>
        </p:nvSpPr>
        <p:spPr>
          <a:xfrm>
            <a:off x="6797176" y="1484418"/>
            <a:ext cx="1756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Publications</a:t>
            </a:r>
          </a:p>
        </p:txBody>
      </p:sp>
      <p:sp>
        <p:nvSpPr>
          <p:cNvPr id="24" name="Card3Line"/>
          <p:cNvSpPr/>
          <p:nvPr/>
        </p:nvSpPr>
        <p:spPr>
          <a:xfrm>
            <a:off x="6797176" y="1779486"/>
            <a:ext cx="600000" cy="9525"/>
          </a:xfrm>
          <a:prstGeom prst="rect">
            <a:avLst/>
          </a:prstGeom>
          <a:solidFill>
            <a:srgbClr val="B93720"/>
          </a:solidFill>
          <a:ln>
            <a:noFill/>
          </a:ln>
        </p:spPr>
      </p:sp>
      <p:sp>
        <p:nvSpPr>
          <p:cNvPr id="25" name="Card3Desc"/>
          <p:cNvSpPr/>
          <p:nvPr/>
        </p:nvSpPr>
        <p:spPr>
          <a:xfrm>
            <a:off x="6797176" y="2022450"/>
            <a:ext cx="1756000" cy="960000"/>
          </a:xfrm>
          <a:prstGeom prst="rect">
            <a:avLst/>
          </a:prstGeom>
          <a:noFill/>
          <a:ln>
            <a:noFill/>
          </a:ln>
        </p:spPr>
        <p:txBody>
          <a:bodyPr wrap="square" lIns="0" tIns="0" rIns="0" bIns="0" rtlCol="0" anchor="t"/>
          <a:lstStyle/>
          <a:p>
            <a:pPr marL="0" indent="0" algn="ctr">
              <a:lnSpc>
                <a:spcPct val="130000"/>
              </a:lnSpc>
              <a:buNone/>
            </a:pPr>
            <a:r>
              <a:rPr lang="en-US" sz="1100" b="0" i="0" kern="0" dirty="0">
                <a:latin typeface="Calibri"/>
              </a:rPr>
              <a:t>Translations &amp; commentaries of Thiruarutpa, Urainadai, and other sacred works of Vallalar.</a:t>
            </a:r>
          </a:p>
        </p:txBody>
      </p:sp>
      <p:sp>
        <p:nvSpPr>
          <p:cNvPr id="26" name="Card4Bg"/>
          <p:cNvSpPr/>
          <p:nvPr/>
        </p:nvSpPr>
        <p:spPr>
          <a:xfrm>
            <a:off x="460000" y="3065785"/>
            <a:ext cx="1956000" cy="1890000"/>
          </a:xfrm>
          <a:prstGeom prst="rect">
            <a:avLst/>
          </a:prstGeom>
          <a:solidFill>
            <a:srgbClr val="FFFFFF"/>
          </a:solidFill>
          <a:ln w="9525">
            <a:solidFill>
              <a:srgbClr val="E0D8B0"/>
            </a:solidFill>
            <a:prstDash val="solid"/>
          </a:ln>
          <a:effectLst>
            <a:outerShdw blurRad="101600" dist="25400" dir="8100000" algn="bl" rotWithShape="0">
              <a:srgbClr val="000000">
                <a:alpha val="15000"/>
              </a:srgbClr>
            </a:outerShdw>
          </a:effectLst>
        </p:spPr>
        <p:txBody>
          <a:bodyPr/>
          <a:lstStyle/>
          <a:p>
            <a:endParaRPr lang="en-US" dirty="0"/>
          </a:p>
        </p:txBody>
      </p:sp>
      <p:sp>
        <p:nvSpPr>
          <p:cNvPr id="27" name="Card4Icon"/>
          <p:cNvSpPr/>
          <p:nvPr/>
        </p:nvSpPr>
        <p:spPr>
          <a:xfrm>
            <a:off x="560000" y="3140921"/>
            <a:ext cx="1756000" cy="320000"/>
          </a:xfrm>
          <a:prstGeom prst="rect">
            <a:avLst/>
          </a:prstGeom>
          <a:noFill/>
          <a:ln>
            <a:noFill/>
          </a:ln>
        </p:spPr>
        <p:txBody>
          <a:bodyPr wrap="square" lIns="0" tIns="0" rIns="0" bIns="0" rtlCol="0" anchor="t"/>
          <a:lstStyle/>
          <a:p>
            <a:pPr marL="0" indent="0" algn="ctr">
              <a:buNone/>
            </a:pPr>
            <a:r>
              <a:rPr lang="en-US" sz="2200" b="0" i="0" kern="0" dirty="0">
                <a:solidFill>
                  <a:srgbClr val="1A1A1A"/>
                </a:solidFill>
                <a:latin typeface="Calibri"/>
              </a:rPr>
              <a:t>📲</a:t>
            </a:r>
          </a:p>
        </p:txBody>
      </p:sp>
      <p:sp>
        <p:nvSpPr>
          <p:cNvPr id="28" name="Card4Title"/>
          <p:cNvSpPr/>
          <p:nvPr/>
        </p:nvSpPr>
        <p:spPr>
          <a:xfrm>
            <a:off x="614717" y="3499555"/>
            <a:ext cx="1756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Social Media &amp; Articles</a:t>
            </a:r>
          </a:p>
        </p:txBody>
      </p:sp>
      <p:sp>
        <p:nvSpPr>
          <p:cNvPr id="29" name="Card4Line"/>
          <p:cNvSpPr/>
          <p:nvPr/>
        </p:nvSpPr>
        <p:spPr>
          <a:xfrm>
            <a:off x="587803" y="3805455"/>
            <a:ext cx="600000" cy="9525"/>
          </a:xfrm>
          <a:prstGeom prst="rect">
            <a:avLst/>
          </a:prstGeom>
          <a:solidFill>
            <a:srgbClr val="B93720"/>
          </a:solidFill>
          <a:ln>
            <a:noFill/>
          </a:ln>
        </p:spPr>
      </p:sp>
      <p:sp>
        <p:nvSpPr>
          <p:cNvPr id="30" name="Card4Desc"/>
          <p:cNvSpPr/>
          <p:nvPr/>
        </p:nvSpPr>
        <p:spPr>
          <a:xfrm>
            <a:off x="580000" y="3905785"/>
            <a:ext cx="1756000" cy="960000"/>
          </a:xfrm>
          <a:prstGeom prst="rect">
            <a:avLst/>
          </a:prstGeom>
          <a:noFill/>
          <a:ln>
            <a:noFill/>
          </a:ln>
        </p:spPr>
        <p:txBody>
          <a:bodyPr wrap="square" lIns="0" tIns="0" rIns="0" bIns="0" rtlCol="0" anchor="t"/>
          <a:lstStyle/>
          <a:p>
            <a:pPr marL="0" indent="0" algn="ctr">
              <a:lnSpc>
                <a:spcPct val="130000"/>
              </a:lnSpc>
              <a:buNone/>
            </a:pPr>
            <a:r>
              <a:rPr lang="en-US" sz="1100" b="0" i="0" kern="0" dirty="0">
                <a:latin typeface="Calibri"/>
              </a:rPr>
              <a:t>Educational content about Vallalar's teachings and path, freely shared online.</a:t>
            </a:r>
          </a:p>
        </p:txBody>
      </p:sp>
      <p:sp>
        <p:nvSpPr>
          <p:cNvPr id="31" name="Card5Bg"/>
          <p:cNvSpPr/>
          <p:nvPr/>
        </p:nvSpPr>
        <p:spPr>
          <a:xfrm>
            <a:off x="2536000" y="3090000"/>
            <a:ext cx="1956000" cy="1890000"/>
          </a:xfrm>
          <a:prstGeom prst="rect">
            <a:avLst/>
          </a:prstGeom>
          <a:solidFill>
            <a:srgbClr val="FFFFFF"/>
          </a:solidFill>
          <a:ln w="9525">
            <a:solidFill>
              <a:srgbClr val="E0D8B0"/>
            </a:solidFill>
            <a:prstDash val="solid"/>
          </a:ln>
          <a:effectLst>
            <a:outerShdw blurRad="101600" dist="25400" dir="8100000" algn="bl" rotWithShape="0">
              <a:srgbClr val="000000">
                <a:alpha val="15000"/>
              </a:srgbClr>
            </a:outerShdw>
          </a:effectLst>
        </p:spPr>
        <p:txBody>
          <a:bodyPr/>
          <a:lstStyle/>
          <a:p>
            <a:endParaRPr lang="en-US" dirty="0"/>
          </a:p>
        </p:txBody>
      </p:sp>
      <p:sp>
        <p:nvSpPr>
          <p:cNvPr id="32" name="Card5Icon"/>
          <p:cNvSpPr/>
          <p:nvPr/>
        </p:nvSpPr>
        <p:spPr>
          <a:xfrm>
            <a:off x="2656000" y="3151465"/>
            <a:ext cx="1756000" cy="320000"/>
          </a:xfrm>
          <a:prstGeom prst="rect">
            <a:avLst/>
          </a:prstGeom>
          <a:noFill/>
          <a:ln>
            <a:noFill/>
          </a:ln>
        </p:spPr>
        <p:txBody>
          <a:bodyPr wrap="square" lIns="0" tIns="0" rIns="0" bIns="0" rtlCol="0" anchor="t"/>
          <a:lstStyle/>
          <a:p>
            <a:pPr marL="0" indent="0" algn="ctr">
              <a:buNone/>
            </a:pPr>
            <a:r>
              <a:rPr lang="en-US" sz="2200" b="0" i="0" kern="0" dirty="0">
                <a:solidFill>
                  <a:srgbClr val="1A1A1A"/>
                </a:solidFill>
                <a:latin typeface="Calibri"/>
              </a:rPr>
              <a:t>🤖</a:t>
            </a:r>
          </a:p>
        </p:txBody>
      </p:sp>
      <p:sp>
        <p:nvSpPr>
          <p:cNvPr id="33" name="Card5Title"/>
          <p:cNvSpPr/>
          <p:nvPr/>
        </p:nvSpPr>
        <p:spPr>
          <a:xfrm>
            <a:off x="2656000" y="3494216"/>
            <a:ext cx="1756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KarunAI</a:t>
            </a:r>
          </a:p>
        </p:txBody>
      </p:sp>
      <p:sp>
        <p:nvSpPr>
          <p:cNvPr id="34" name="Card5Line"/>
          <p:cNvSpPr/>
          <p:nvPr/>
        </p:nvSpPr>
        <p:spPr>
          <a:xfrm>
            <a:off x="2635588" y="3724749"/>
            <a:ext cx="600000" cy="9525"/>
          </a:xfrm>
          <a:prstGeom prst="rect">
            <a:avLst/>
          </a:prstGeom>
          <a:solidFill>
            <a:srgbClr val="B93720"/>
          </a:solidFill>
          <a:ln>
            <a:noFill/>
          </a:ln>
        </p:spPr>
      </p:sp>
      <p:sp>
        <p:nvSpPr>
          <p:cNvPr id="35" name="Card5Desc"/>
          <p:cNvSpPr/>
          <p:nvPr/>
        </p:nvSpPr>
        <p:spPr>
          <a:xfrm>
            <a:off x="2635588" y="3814980"/>
            <a:ext cx="1756000" cy="960000"/>
          </a:xfrm>
          <a:prstGeom prst="rect">
            <a:avLst/>
          </a:prstGeom>
          <a:noFill/>
          <a:ln>
            <a:noFill/>
          </a:ln>
        </p:spPr>
        <p:txBody>
          <a:bodyPr wrap="square" lIns="0" tIns="0" rIns="0" bIns="0" rtlCol="0" anchor="t"/>
          <a:lstStyle/>
          <a:p>
            <a:pPr marL="0" indent="0" algn="ctr">
              <a:lnSpc>
                <a:spcPct val="130000"/>
              </a:lnSpc>
              <a:buNone/>
            </a:pPr>
            <a:r>
              <a:rPr lang="en-US" sz="1100" b="0" i="0" kern="0" dirty="0">
                <a:latin typeface="Calibri"/>
              </a:rPr>
              <a:t>Our AI guide helping everyone approach the path of </a:t>
            </a:r>
            <a:r>
              <a:rPr lang="en-US" sz="1100" b="0" i="0" kern="0" dirty="0" err="1">
                <a:latin typeface="Calibri"/>
              </a:rPr>
              <a:t>Suddha</a:t>
            </a:r>
            <a:r>
              <a:rPr lang="en-US" sz="1100" b="0" i="0" kern="0" dirty="0">
                <a:latin typeface="Calibri"/>
              </a:rPr>
              <a:t> </a:t>
            </a:r>
            <a:r>
              <a:rPr lang="en-US" sz="1100" b="0" i="0" kern="0" dirty="0" err="1">
                <a:latin typeface="Calibri"/>
              </a:rPr>
              <a:t>Sanmarkkam</a:t>
            </a:r>
            <a:r>
              <a:rPr lang="en-US" sz="1100" b="0" i="0" kern="0" dirty="0">
                <a:latin typeface="Calibri"/>
              </a:rPr>
              <a:t>.</a:t>
            </a:r>
          </a:p>
        </p:txBody>
      </p:sp>
      <p:sp>
        <p:nvSpPr>
          <p:cNvPr id="36" name="Card6Bg"/>
          <p:cNvSpPr/>
          <p:nvPr/>
        </p:nvSpPr>
        <p:spPr>
          <a:xfrm>
            <a:off x="4622000" y="3111637"/>
            <a:ext cx="1956000" cy="1890000"/>
          </a:xfrm>
          <a:prstGeom prst="rect">
            <a:avLst/>
          </a:prstGeom>
          <a:solidFill>
            <a:srgbClr val="FFFFFF"/>
          </a:solidFill>
          <a:ln w="9525">
            <a:solidFill>
              <a:srgbClr val="E0D8B0"/>
            </a:solidFill>
            <a:prstDash val="solid"/>
          </a:ln>
          <a:effectLst>
            <a:outerShdw blurRad="101600" dist="25400" dir="8100000" algn="bl" rotWithShape="0">
              <a:srgbClr val="000000">
                <a:alpha val="15000"/>
              </a:srgbClr>
            </a:outerShdw>
          </a:effectLst>
        </p:spPr>
      </p:sp>
      <p:sp>
        <p:nvSpPr>
          <p:cNvPr id="37" name="Card6Icon"/>
          <p:cNvSpPr/>
          <p:nvPr/>
        </p:nvSpPr>
        <p:spPr>
          <a:xfrm>
            <a:off x="4723569" y="3177629"/>
            <a:ext cx="1756000" cy="320000"/>
          </a:xfrm>
          <a:prstGeom prst="rect">
            <a:avLst/>
          </a:prstGeom>
          <a:noFill/>
          <a:ln>
            <a:noFill/>
          </a:ln>
        </p:spPr>
        <p:txBody>
          <a:bodyPr wrap="square" lIns="0" tIns="0" rIns="0" bIns="0" rtlCol="0" anchor="t"/>
          <a:lstStyle/>
          <a:p>
            <a:pPr marL="0" indent="0" algn="ctr">
              <a:buNone/>
            </a:pPr>
            <a:r>
              <a:rPr lang="en-US" sz="2200" b="0" i="0" kern="0" dirty="0">
                <a:solidFill>
                  <a:srgbClr val="1A1A1A"/>
                </a:solidFill>
                <a:latin typeface="Calibri"/>
              </a:rPr>
              <a:t>🔤</a:t>
            </a:r>
          </a:p>
        </p:txBody>
      </p:sp>
      <p:sp>
        <p:nvSpPr>
          <p:cNvPr id="38" name="Card6Title"/>
          <p:cNvSpPr/>
          <p:nvPr/>
        </p:nvSpPr>
        <p:spPr>
          <a:xfrm>
            <a:off x="4754000" y="3499555"/>
            <a:ext cx="1756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err="1">
                <a:solidFill>
                  <a:srgbClr val="1A1A1A"/>
                </a:solidFill>
                <a:latin typeface="Calibri"/>
              </a:rPr>
              <a:t>TamilLearn</a:t>
            </a:r>
            <a:r>
              <a:rPr lang="en-US" sz="1050" b="1" i="0" kern="0" dirty="0">
                <a:solidFill>
                  <a:srgbClr val="1A1A1A"/>
                </a:solidFill>
                <a:latin typeface="Calibri"/>
              </a:rPr>
              <a:t>  App</a:t>
            </a:r>
          </a:p>
        </p:txBody>
      </p:sp>
      <p:sp>
        <p:nvSpPr>
          <p:cNvPr id="39" name="Card6Line"/>
          <p:cNvSpPr/>
          <p:nvPr/>
        </p:nvSpPr>
        <p:spPr>
          <a:xfrm>
            <a:off x="4732000" y="3779555"/>
            <a:ext cx="600000" cy="9525"/>
          </a:xfrm>
          <a:prstGeom prst="rect">
            <a:avLst/>
          </a:prstGeom>
          <a:solidFill>
            <a:srgbClr val="B93720"/>
          </a:solidFill>
          <a:ln>
            <a:noFill/>
          </a:ln>
        </p:spPr>
      </p:sp>
      <p:sp>
        <p:nvSpPr>
          <p:cNvPr id="40" name="Card6Desc"/>
          <p:cNvSpPr/>
          <p:nvPr/>
        </p:nvSpPr>
        <p:spPr>
          <a:xfrm>
            <a:off x="4732000" y="3849221"/>
            <a:ext cx="1756000" cy="960000"/>
          </a:xfrm>
          <a:prstGeom prst="rect">
            <a:avLst/>
          </a:prstGeom>
          <a:noFill/>
          <a:ln>
            <a:noFill/>
          </a:ln>
        </p:spPr>
        <p:txBody>
          <a:bodyPr wrap="square" lIns="0" tIns="0" rIns="0" bIns="0" rtlCol="0" anchor="t"/>
          <a:lstStyle/>
          <a:p>
            <a:pPr marL="0" indent="0" algn="ctr">
              <a:lnSpc>
                <a:spcPct val="130000"/>
              </a:lnSpc>
              <a:buNone/>
            </a:pPr>
            <a:r>
              <a:rPr lang="en-US" sz="1100" b="0" i="0" kern="0" dirty="0">
                <a:latin typeface="Calibri"/>
              </a:rPr>
              <a:t>Making this sacred language accessible to any human being who wants to learn it.</a:t>
            </a:r>
          </a:p>
        </p:txBody>
      </p:sp>
      <p:sp>
        <p:nvSpPr>
          <p:cNvPr id="41" name="Card7Bg"/>
          <p:cNvSpPr/>
          <p:nvPr/>
        </p:nvSpPr>
        <p:spPr>
          <a:xfrm>
            <a:off x="6708000" y="3056972"/>
            <a:ext cx="1956000" cy="1890000"/>
          </a:xfrm>
          <a:prstGeom prst="rect">
            <a:avLst/>
          </a:prstGeom>
          <a:solidFill>
            <a:srgbClr val="FFFFFF"/>
          </a:solidFill>
          <a:ln w="9525">
            <a:solidFill>
              <a:srgbClr val="E0D8B0"/>
            </a:solidFill>
            <a:prstDash val="solid"/>
          </a:ln>
          <a:effectLst>
            <a:outerShdw blurRad="101600" dist="25400" dir="8100000" algn="bl" rotWithShape="0">
              <a:srgbClr val="000000">
                <a:alpha val="15000"/>
              </a:srgbClr>
            </a:outerShdw>
          </a:effectLst>
        </p:spPr>
        <p:txBody>
          <a:bodyPr/>
          <a:lstStyle/>
          <a:p>
            <a:endParaRPr lang="en-US" dirty="0"/>
          </a:p>
        </p:txBody>
      </p:sp>
      <p:sp>
        <p:nvSpPr>
          <p:cNvPr id="42" name="Card7Icon"/>
          <p:cNvSpPr/>
          <p:nvPr/>
        </p:nvSpPr>
        <p:spPr>
          <a:xfrm>
            <a:off x="6788000" y="3158943"/>
            <a:ext cx="1756000" cy="320000"/>
          </a:xfrm>
          <a:prstGeom prst="rect">
            <a:avLst/>
          </a:prstGeom>
          <a:noFill/>
          <a:ln>
            <a:noFill/>
          </a:ln>
        </p:spPr>
        <p:txBody>
          <a:bodyPr wrap="square" lIns="0" tIns="0" rIns="0" bIns="0" rtlCol="0" anchor="t"/>
          <a:lstStyle/>
          <a:p>
            <a:pPr marL="0" indent="0" algn="ctr">
              <a:buNone/>
            </a:pPr>
            <a:r>
              <a:rPr lang="en-US" sz="2200" b="0" i="0" kern="0" dirty="0">
                <a:solidFill>
                  <a:srgbClr val="1A1A1A"/>
                </a:solidFill>
                <a:latin typeface="Calibri"/>
              </a:rPr>
              <a:t>🌍</a:t>
            </a:r>
          </a:p>
        </p:txBody>
      </p:sp>
      <p:sp>
        <p:nvSpPr>
          <p:cNvPr id="43" name="Card7Title"/>
          <p:cNvSpPr/>
          <p:nvPr/>
        </p:nvSpPr>
        <p:spPr>
          <a:xfrm>
            <a:off x="6808000" y="3509080"/>
            <a:ext cx="1756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1A1A1A"/>
                </a:solidFill>
                <a:latin typeface="Calibri"/>
              </a:rPr>
              <a:t>More Activities</a:t>
            </a:r>
          </a:p>
        </p:txBody>
      </p:sp>
      <p:sp>
        <p:nvSpPr>
          <p:cNvPr id="44" name="Card7Line"/>
          <p:cNvSpPr/>
          <p:nvPr/>
        </p:nvSpPr>
        <p:spPr>
          <a:xfrm>
            <a:off x="6808000" y="3738874"/>
            <a:ext cx="600000" cy="9525"/>
          </a:xfrm>
          <a:prstGeom prst="rect">
            <a:avLst/>
          </a:prstGeom>
          <a:solidFill>
            <a:srgbClr val="B93720"/>
          </a:solidFill>
          <a:ln>
            <a:noFill/>
          </a:ln>
        </p:spPr>
      </p:sp>
      <p:sp>
        <p:nvSpPr>
          <p:cNvPr id="45" name="Card7Desc"/>
          <p:cNvSpPr/>
          <p:nvPr/>
        </p:nvSpPr>
        <p:spPr>
          <a:xfrm>
            <a:off x="6808000" y="3823500"/>
            <a:ext cx="1756000" cy="960000"/>
          </a:xfrm>
          <a:prstGeom prst="rect">
            <a:avLst/>
          </a:prstGeom>
          <a:noFill/>
          <a:ln>
            <a:noFill/>
          </a:ln>
        </p:spPr>
        <p:txBody>
          <a:bodyPr wrap="square" lIns="0" tIns="0" rIns="0" bIns="0" rtlCol="0" anchor="t"/>
          <a:lstStyle/>
          <a:p>
            <a:pPr marL="0" indent="0" algn="ctr">
              <a:lnSpc>
                <a:spcPct val="130000"/>
              </a:lnSpc>
              <a:buNone/>
            </a:pPr>
            <a:r>
              <a:rPr lang="en-US" sz="1100" b="0" i="0" kern="0" dirty="0">
                <a:latin typeface="Calibri"/>
              </a:rPr>
              <a:t>Additional statutory activities aligned with Vallalar's principles of compassion for all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A0805"/>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90000"/>
            <a:ext cx="8184000" cy="18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KARUNAI  ·  FREE AI GUIDE  ·  SANMARKKAM LIFE</a:t>
            </a:r>
          </a:p>
        </p:txBody>
      </p:sp>
      <p:sp>
        <p:nvSpPr>
          <p:cNvPr id="4" name="Name"/>
          <p:cNvSpPr/>
          <p:nvPr/>
        </p:nvSpPr>
        <p:spPr>
          <a:xfrm>
            <a:off x="480000" y="295000"/>
            <a:ext cx="4800000" cy="600000"/>
          </a:xfrm>
          <a:prstGeom prst="rect">
            <a:avLst/>
          </a:prstGeom>
          <a:noFill/>
          <a:ln>
            <a:noFill/>
          </a:ln>
        </p:spPr>
        <p:txBody>
          <a:bodyPr wrap="square" lIns="0" tIns="0" rIns="0" bIns="0" rtlCol="0" anchor="t"/>
          <a:lstStyle/>
          <a:p>
            <a:pPr marL="0" indent="0" algn="l">
              <a:buNone/>
            </a:pPr>
            <a:r>
              <a:rPr lang="en-US" sz="4800" b="1" i="0" kern="0" dirty="0">
                <a:solidFill>
                  <a:srgbClr val="F5C125"/>
                </a:solidFill>
                <a:latin typeface="Georgia"/>
              </a:rPr>
              <a:t>KarunAI</a:t>
            </a:r>
          </a:p>
        </p:txBody>
      </p:sp>
      <p:sp>
        <p:nvSpPr>
          <p:cNvPr id="5" name="Tagline"/>
          <p:cNvSpPr/>
          <p:nvPr/>
        </p:nvSpPr>
        <p:spPr>
          <a:xfrm>
            <a:off x="480000" y="1025000"/>
            <a:ext cx="4800000" cy="240000"/>
          </a:xfrm>
          <a:prstGeom prst="rect">
            <a:avLst/>
          </a:prstGeom>
          <a:noFill/>
          <a:ln>
            <a:noFill/>
          </a:ln>
        </p:spPr>
        <p:txBody>
          <a:bodyPr wrap="square" lIns="0" tIns="0" rIns="0" bIns="0" rtlCol="0" anchor="t"/>
          <a:lstStyle/>
          <a:p>
            <a:pPr marL="0" indent="0" algn="l">
              <a:buNone/>
            </a:pPr>
            <a:r>
              <a:rPr lang="en-US" sz="1200" b="0" i="1" kern="0" dirty="0">
                <a:solidFill>
                  <a:schemeClr val="bg1"/>
                </a:solidFill>
                <a:latin typeface="Georgia"/>
              </a:rPr>
              <a:t>Guided by the Light of </a:t>
            </a:r>
            <a:r>
              <a:rPr lang="en-US" sz="1200" b="0" i="1" kern="0" dirty="0" err="1">
                <a:solidFill>
                  <a:schemeClr val="bg1"/>
                </a:solidFill>
                <a:latin typeface="Georgia"/>
              </a:rPr>
              <a:t>Suddha</a:t>
            </a:r>
            <a:r>
              <a:rPr lang="en-US" sz="1200" b="0" i="1" kern="0" dirty="0">
                <a:solidFill>
                  <a:schemeClr val="bg1"/>
                </a:solidFill>
                <a:latin typeface="Georgia"/>
              </a:rPr>
              <a:t> </a:t>
            </a:r>
            <a:r>
              <a:rPr lang="en-US" sz="1200" b="0" i="1" kern="0" dirty="0" err="1">
                <a:solidFill>
                  <a:schemeClr val="bg1"/>
                </a:solidFill>
                <a:latin typeface="Georgia"/>
              </a:rPr>
              <a:t>Sanmarkkam</a:t>
            </a:r>
            <a:endParaRPr lang="en-US" sz="1200" b="0" i="1" kern="0" dirty="0">
              <a:solidFill>
                <a:schemeClr val="bg1"/>
              </a:solidFill>
              <a:latin typeface="Georgia"/>
            </a:endParaRPr>
          </a:p>
        </p:txBody>
      </p:sp>
      <p:sp>
        <p:nvSpPr>
          <p:cNvPr id="6" name="Desc"/>
          <p:cNvSpPr/>
          <p:nvPr/>
        </p:nvSpPr>
        <p:spPr>
          <a:xfrm>
            <a:off x="480000" y="1324906"/>
            <a:ext cx="4600000" cy="900000"/>
          </a:xfrm>
          <a:prstGeom prst="rect">
            <a:avLst/>
          </a:prstGeom>
          <a:noFill/>
          <a:ln>
            <a:noFill/>
          </a:ln>
        </p:spPr>
        <p:txBody>
          <a:bodyPr wrap="square" lIns="0" tIns="0" rIns="0" bIns="0" rtlCol="0" anchor="t"/>
          <a:lstStyle/>
          <a:p>
            <a:pPr marL="0" indent="0" algn="l">
              <a:lnSpc>
                <a:spcPct val="145000"/>
              </a:lnSpc>
              <a:buNone/>
            </a:pPr>
            <a:r>
              <a:rPr lang="en-US" sz="1050" b="0" i="0" kern="0" dirty="0">
                <a:solidFill>
                  <a:schemeClr val="bg1"/>
                </a:solidFill>
                <a:latin typeface="Calibri"/>
              </a:rPr>
              <a:t>A free AI guide rooted in the complete works of Ramalinga Swamigal (Vallalar) —Ask about his doctrine, his food guidelines, non-violence, spiritual practice, plant-based living, &amp; much more.</a:t>
            </a:r>
          </a:p>
        </p:txBody>
      </p:sp>
      <p:sp>
        <p:nvSpPr>
          <p:cNvPr id="7" name="F0Bg"/>
          <p:cNvSpPr/>
          <p:nvPr/>
        </p:nvSpPr>
        <p:spPr>
          <a:xfrm>
            <a:off x="260252" y="2280000"/>
            <a:ext cx="1669748" cy="360000"/>
          </a:xfrm>
          <a:prstGeom prst="rect">
            <a:avLst/>
          </a:prstGeom>
          <a:solidFill>
            <a:srgbClr val="1A1600"/>
          </a:solidFill>
          <a:ln w="9525">
            <a:solidFill>
              <a:srgbClr val="F5C125"/>
            </a:solidFill>
            <a:prstDash val="solid"/>
          </a:ln>
        </p:spPr>
      </p:sp>
      <p:sp>
        <p:nvSpPr>
          <p:cNvPr id="8" name="F0Icon"/>
          <p:cNvSpPr/>
          <p:nvPr/>
        </p:nvSpPr>
        <p:spPr>
          <a:xfrm>
            <a:off x="343055" y="2360000"/>
            <a:ext cx="200000" cy="200000"/>
          </a:xfrm>
          <a:prstGeom prst="rect">
            <a:avLst/>
          </a:prstGeom>
          <a:noFill/>
          <a:ln>
            <a:noFill/>
          </a:ln>
        </p:spPr>
        <p:txBody>
          <a:bodyPr wrap="square" lIns="0" tIns="0" rIns="0" bIns="0" rtlCol="0" anchor="t"/>
          <a:lstStyle/>
          <a:p>
            <a:pPr marL="0" indent="0" algn="ctr">
              <a:buNone/>
            </a:pPr>
            <a:r>
              <a:rPr lang="en-US" sz="1400" b="0" i="0" kern="0" dirty="0">
                <a:solidFill>
                  <a:srgbClr val="FFFFFF"/>
                </a:solidFill>
                <a:latin typeface="Calibri"/>
              </a:rPr>
              <a:t>📚</a:t>
            </a:r>
          </a:p>
        </p:txBody>
      </p:sp>
      <p:sp>
        <p:nvSpPr>
          <p:cNvPr id="9" name="F0Lbl"/>
          <p:cNvSpPr/>
          <p:nvPr/>
        </p:nvSpPr>
        <p:spPr>
          <a:xfrm>
            <a:off x="589507" y="2371750"/>
            <a:ext cx="1430000" cy="200000"/>
          </a:xfrm>
          <a:prstGeom prst="rect">
            <a:avLst/>
          </a:prstGeom>
          <a:noFill/>
          <a:ln>
            <a:noFill/>
          </a:ln>
        </p:spPr>
        <p:txBody>
          <a:bodyPr wrap="square" lIns="0" tIns="0" rIns="0" bIns="0" rtlCol="0" anchor="t"/>
          <a:lstStyle/>
          <a:p>
            <a:pPr marL="0" indent="0" algn="l">
              <a:lnSpc>
                <a:spcPct val="120000"/>
              </a:lnSpc>
              <a:buNone/>
            </a:pPr>
            <a:r>
              <a:rPr lang="en-US" sz="900" b="0" i="0" kern="0" dirty="0">
                <a:solidFill>
                  <a:srgbClr val="F5C125"/>
                </a:solidFill>
                <a:latin typeface="Calibri"/>
              </a:rPr>
              <a:t>Complete works of Vallalar</a:t>
            </a:r>
          </a:p>
        </p:txBody>
      </p:sp>
      <p:sp>
        <p:nvSpPr>
          <p:cNvPr id="10" name="F1Bg"/>
          <p:cNvSpPr/>
          <p:nvPr/>
        </p:nvSpPr>
        <p:spPr>
          <a:xfrm>
            <a:off x="1990000" y="2280000"/>
            <a:ext cx="1665656" cy="360000"/>
          </a:xfrm>
          <a:prstGeom prst="rect">
            <a:avLst/>
          </a:prstGeom>
          <a:solidFill>
            <a:srgbClr val="1A1600"/>
          </a:solidFill>
          <a:ln w="9525">
            <a:solidFill>
              <a:srgbClr val="F5C125"/>
            </a:solidFill>
            <a:prstDash val="solid"/>
          </a:ln>
        </p:spPr>
      </p:sp>
      <p:sp>
        <p:nvSpPr>
          <p:cNvPr id="11" name="F1Icon"/>
          <p:cNvSpPr/>
          <p:nvPr/>
        </p:nvSpPr>
        <p:spPr>
          <a:xfrm>
            <a:off x="2050000" y="2360000"/>
            <a:ext cx="200000" cy="200000"/>
          </a:xfrm>
          <a:prstGeom prst="rect">
            <a:avLst/>
          </a:prstGeom>
          <a:noFill/>
          <a:ln>
            <a:noFill/>
          </a:ln>
        </p:spPr>
        <p:txBody>
          <a:bodyPr wrap="square" lIns="0" tIns="0" rIns="0" bIns="0" rtlCol="0" anchor="t"/>
          <a:lstStyle/>
          <a:p>
            <a:pPr marL="0" indent="0" algn="ctr">
              <a:buNone/>
            </a:pPr>
            <a:r>
              <a:rPr lang="en-US" sz="1400" b="0" i="0" kern="0" dirty="0">
                <a:solidFill>
                  <a:srgbClr val="FFFFFF"/>
                </a:solidFill>
                <a:latin typeface="Calibri"/>
              </a:rPr>
              <a:t>🌍</a:t>
            </a:r>
          </a:p>
        </p:txBody>
      </p:sp>
      <p:sp>
        <p:nvSpPr>
          <p:cNvPr id="12" name="F1Lbl"/>
          <p:cNvSpPr/>
          <p:nvPr/>
        </p:nvSpPr>
        <p:spPr>
          <a:xfrm>
            <a:off x="2280000" y="2360000"/>
            <a:ext cx="1280000" cy="200000"/>
          </a:xfrm>
          <a:prstGeom prst="rect">
            <a:avLst/>
          </a:prstGeom>
          <a:noFill/>
          <a:ln>
            <a:noFill/>
          </a:ln>
        </p:spPr>
        <p:txBody>
          <a:bodyPr wrap="square" lIns="0" tIns="0" rIns="0" bIns="0" rtlCol="0" anchor="t"/>
          <a:lstStyle/>
          <a:p>
            <a:pPr marL="0" indent="0" algn="l">
              <a:lnSpc>
                <a:spcPct val="120000"/>
              </a:lnSpc>
              <a:buNone/>
            </a:pPr>
            <a:r>
              <a:rPr lang="en-US" sz="900" b="0" i="0" kern="0" dirty="0">
                <a:solidFill>
                  <a:srgbClr val="F5C125"/>
                </a:solidFill>
                <a:latin typeface="Calibri"/>
              </a:rPr>
              <a:t>Responds in any language</a:t>
            </a:r>
          </a:p>
        </p:txBody>
      </p:sp>
      <p:sp>
        <p:nvSpPr>
          <p:cNvPr id="13" name="F2Bg"/>
          <p:cNvSpPr/>
          <p:nvPr/>
        </p:nvSpPr>
        <p:spPr>
          <a:xfrm>
            <a:off x="3742634" y="2280000"/>
            <a:ext cx="1450000" cy="360000"/>
          </a:xfrm>
          <a:prstGeom prst="rect">
            <a:avLst/>
          </a:prstGeom>
          <a:solidFill>
            <a:srgbClr val="1A1600"/>
          </a:solidFill>
          <a:ln w="9525">
            <a:solidFill>
              <a:srgbClr val="F5C125"/>
            </a:solidFill>
            <a:prstDash val="solid"/>
          </a:ln>
        </p:spPr>
      </p:sp>
      <p:sp>
        <p:nvSpPr>
          <p:cNvPr id="14" name="F2Icon"/>
          <p:cNvSpPr/>
          <p:nvPr/>
        </p:nvSpPr>
        <p:spPr>
          <a:xfrm>
            <a:off x="3800671" y="2356703"/>
            <a:ext cx="200000" cy="200000"/>
          </a:xfrm>
          <a:prstGeom prst="rect">
            <a:avLst/>
          </a:prstGeom>
          <a:noFill/>
          <a:ln>
            <a:noFill/>
          </a:ln>
        </p:spPr>
        <p:txBody>
          <a:bodyPr wrap="square" lIns="0" tIns="0" rIns="0" bIns="0" rtlCol="0" anchor="t"/>
          <a:lstStyle/>
          <a:p>
            <a:pPr marL="0" indent="0" algn="ctr">
              <a:buNone/>
            </a:pPr>
            <a:r>
              <a:rPr lang="en-US" sz="1400" b="0" i="0" kern="0" dirty="0">
                <a:solidFill>
                  <a:srgbClr val="FFFFFF"/>
                </a:solidFill>
                <a:latin typeface="Calibri"/>
              </a:rPr>
              <a:t>💧</a:t>
            </a:r>
          </a:p>
        </p:txBody>
      </p:sp>
      <p:sp>
        <p:nvSpPr>
          <p:cNvPr id="15" name="F2Lbl"/>
          <p:cNvSpPr/>
          <p:nvPr/>
        </p:nvSpPr>
        <p:spPr>
          <a:xfrm>
            <a:off x="4043331" y="2304906"/>
            <a:ext cx="1100000" cy="200000"/>
          </a:xfrm>
          <a:prstGeom prst="rect">
            <a:avLst/>
          </a:prstGeom>
          <a:noFill/>
          <a:ln>
            <a:noFill/>
          </a:ln>
        </p:spPr>
        <p:txBody>
          <a:bodyPr wrap="square" lIns="0" tIns="0" rIns="0" bIns="0" rtlCol="0" anchor="t"/>
          <a:lstStyle/>
          <a:p>
            <a:pPr marL="0" indent="0" algn="l">
              <a:lnSpc>
                <a:spcPct val="120000"/>
              </a:lnSpc>
              <a:buNone/>
            </a:pPr>
            <a:r>
              <a:rPr lang="en-US" sz="900" b="0" i="0" kern="0" dirty="0">
                <a:solidFill>
                  <a:srgbClr val="F5C125"/>
                </a:solidFill>
                <a:latin typeface="Calibri"/>
              </a:rPr>
              <a:t>Tracks water use. </a:t>
            </a:r>
            <a:r>
              <a:rPr lang="en-US" sz="900" kern="0" dirty="0">
                <a:solidFill>
                  <a:srgbClr val="F5C125"/>
                </a:solidFill>
                <a:latin typeface="Calibri"/>
              </a:rPr>
              <a:t>U</a:t>
            </a:r>
            <a:r>
              <a:rPr lang="en-US" sz="900" b="0" i="0" kern="0" dirty="0">
                <a:solidFill>
                  <a:srgbClr val="F5C125"/>
                </a:solidFill>
                <a:latin typeface="Calibri"/>
              </a:rPr>
              <a:t>se mindfully</a:t>
            </a:r>
          </a:p>
        </p:txBody>
      </p:sp>
      <p:sp>
        <p:nvSpPr>
          <p:cNvPr id="16" name="URLBg"/>
          <p:cNvSpPr/>
          <p:nvPr/>
        </p:nvSpPr>
        <p:spPr>
          <a:xfrm>
            <a:off x="1422828" y="2738665"/>
            <a:ext cx="2800000" cy="310000"/>
          </a:xfrm>
          <a:prstGeom prst="rect">
            <a:avLst/>
          </a:prstGeom>
          <a:solidFill>
            <a:srgbClr val="1A1600"/>
          </a:solidFill>
          <a:ln w="9525">
            <a:solidFill>
              <a:srgbClr val="F5C125"/>
            </a:solidFill>
            <a:prstDash val="solid"/>
          </a:ln>
        </p:spPr>
      </p:sp>
      <p:sp>
        <p:nvSpPr>
          <p:cNvPr id="17" name="URLTxt"/>
          <p:cNvSpPr/>
          <p:nvPr/>
        </p:nvSpPr>
        <p:spPr>
          <a:xfrm>
            <a:off x="1867634" y="2797638"/>
            <a:ext cx="2600000" cy="260000"/>
          </a:xfrm>
          <a:prstGeom prst="rect">
            <a:avLst/>
          </a:prstGeom>
          <a:noFill/>
          <a:ln>
            <a:noFill/>
          </a:ln>
        </p:spPr>
        <p:txBody>
          <a:bodyPr wrap="square" lIns="0" tIns="0" rIns="0" bIns="0" rtlCol="0" anchor="t"/>
          <a:lstStyle/>
          <a:p>
            <a:pPr marL="0" indent="0" algn="l">
              <a:buNone/>
            </a:pPr>
            <a:r>
              <a:rPr lang="en-US" sz="1050" b="1" i="0" kern="0" spc="30" dirty="0">
                <a:solidFill>
                  <a:srgbClr val="F5C125"/>
                </a:solidFill>
                <a:latin typeface="Calibri"/>
              </a:rPr>
              <a:t>sanmarkkamlife.org/karunai</a:t>
            </a:r>
          </a:p>
        </p:txBody>
      </p:sp>
      <p:sp>
        <p:nvSpPr>
          <p:cNvPr id="18" name="MantraBg"/>
          <p:cNvSpPr/>
          <p:nvPr/>
        </p:nvSpPr>
        <p:spPr>
          <a:xfrm>
            <a:off x="480000" y="3200000"/>
            <a:ext cx="4600000" cy="240000"/>
          </a:xfrm>
          <a:prstGeom prst="rect">
            <a:avLst/>
          </a:prstGeom>
          <a:solidFill>
            <a:srgbClr val="1A1A1A"/>
          </a:solidFill>
          <a:ln>
            <a:noFill/>
          </a:ln>
        </p:spPr>
      </p:sp>
      <p:sp>
        <p:nvSpPr>
          <p:cNvPr id="19" name="MantraTxt"/>
          <p:cNvSpPr/>
          <p:nvPr/>
        </p:nvSpPr>
        <p:spPr>
          <a:xfrm>
            <a:off x="480000" y="3205000"/>
            <a:ext cx="4600000" cy="230000"/>
          </a:xfrm>
          <a:prstGeom prst="rect">
            <a:avLst/>
          </a:prstGeom>
          <a:noFill/>
          <a:ln>
            <a:noFill/>
          </a:ln>
        </p:spPr>
        <p:txBody>
          <a:bodyPr wrap="square" lIns="0" tIns="0" rIns="0" bIns="0" rtlCol="0" anchor="ctr"/>
          <a:lstStyle/>
          <a:p>
            <a:pPr marL="0" indent="0" algn="ctr">
              <a:buNone/>
            </a:pPr>
            <a:r>
              <a:rPr lang="en-US" sz="1000" b="0" i="1" kern="0" spc="100" dirty="0">
                <a:solidFill>
                  <a:srgbClr val="F5C125"/>
                </a:solidFill>
                <a:latin typeface="Calibri"/>
              </a:rPr>
              <a:t>Arut Perun Jothi  ·  Tani Perun Karunai  ·  Arut Perun Jothi</a:t>
            </a:r>
          </a:p>
        </p:txBody>
      </p:sp>
      <p:sp>
        <p:nvSpPr>
          <p:cNvPr id="20" name="ChipsLabel"/>
          <p:cNvSpPr/>
          <p:nvPr/>
        </p:nvSpPr>
        <p:spPr>
          <a:xfrm>
            <a:off x="5480000" y="295000"/>
            <a:ext cx="3184000" cy="200000"/>
          </a:xfrm>
          <a:prstGeom prst="rect">
            <a:avLst/>
          </a:prstGeom>
          <a:noFill/>
          <a:ln>
            <a:noFill/>
          </a:ln>
        </p:spPr>
        <p:txBody>
          <a:bodyPr wrap="square" lIns="0" tIns="0" rIns="0" bIns="0" rtlCol="0" anchor="t"/>
          <a:lstStyle/>
          <a:p>
            <a:pPr marL="0" indent="0" algn="l">
              <a:buNone/>
            </a:pPr>
            <a:r>
              <a:rPr lang="en-US" sz="900" b="1" i="0" kern="0" spc="200" dirty="0">
                <a:solidFill>
                  <a:schemeClr val="bg1"/>
                </a:solidFill>
                <a:latin typeface="Calibri"/>
              </a:rPr>
              <a:t>Sample questions</a:t>
            </a:r>
          </a:p>
        </p:txBody>
      </p:sp>
      <p:sp>
        <p:nvSpPr>
          <p:cNvPr id="21" name="Chip0"/>
          <p:cNvSpPr/>
          <p:nvPr/>
        </p:nvSpPr>
        <p:spPr>
          <a:xfrm>
            <a:off x="5480000" y="530000"/>
            <a:ext cx="3100000" cy="340000"/>
          </a:xfrm>
          <a:prstGeom prst="rect">
            <a:avLst/>
          </a:prstGeom>
          <a:solidFill>
            <a:srgbClr val="FFFBEE"/>
          </a:solidFill>
          <a:ln w="14000">
            <a:solidFill>
              <a:srgbClr val="C9A227"/>
            </a:solidFill>
            <a:prstDash val="solid"/>
          </a:ln>
        </p:spPr>
      </p:sp>
      <p:sp>
        <p:nvSpPr>
          <p:cNvPr id="22" name="ChipTxt0"/>
          <p:cNvSpPr/>
          <p:nvPr/>
        </p:nvSpPr>
        <p:spPr>
          <a:xfrm>
            <a:off x="5560000" y="610000"/>
            <a:ext cx="2940000" cy="180000"/>
          </a:xfrm>
          <a:prstGeom prst="rect">
            <a:avLst/>
          </a:prstGeom>
          <a:noFill/>
          <a:ln>
            <a:noFill/>
          </a:ln>
        </p:spPr>
        <p:txBody>
          <a:bodyPr wrap="square" lIns="0" tIns="0" rIns="0" bIns="0" rtlCol="0" anchor="t"/>
          <a:lstStyle/>
          <a:p>
            <a:pPr marL="0" indent="0" algn="l">
              <a:lnSpc>
                <a:spcPct val="125000"/>
              </a:lnSpc>
              <a:buNone/>
            </a:pPr>
            <a:r>
              <a:rPr lang="en-US" sz="1000" b="0" i="0" kern="0" dirty="0">
                <a:solidFill>
                  <a:srgbClr val="2A2010"/>
                </a:solidFill>
                <a:latin typeface="Calibri"/>
              </a:rPr>
              <a:t>What is Jeeva Karunyam?</a:t>
            </a:r>
          </a:p>
        </p:txBody>
      </p:sp>
      <p:sp>
        <p:nvSpPr>
          <p:cNvPr id="23" name="Chip1"/>
          <p:cNvSpPr/>
          <p:nvPr/>
        </p:nvSpPr>
        <p:spPr>
          <a:xfrm>
            <a:off x="5480000" y="940000"/>
            <a:ext cx="3100000" cy="340000"/>
          </a:xfrm>
          <a:prstGeom prst="rect">
            <a:avLst/>
          </a:prstGeom>
          <a:solidFill>
            <a:srgbClr val="FFFBEE"/>
          </a:solidFill>
          <a:ln w="14000">
            <a:solidFill>
              <a:srgbClr val="C9A227"/>
            </a:solidFill>
            <a:prstDash val="solid"/>
          </a:ln>
        </p:spPr>
      </p:sp>
      <p:sp>
        <p:nvSpPr>
          <p:cNvPr id="24" name="ChipTxt1"/>
          <p:cNvSpPr/>
          <p:nvPr/>
        </p:nvSpPr>
        <p:spPr>
          <a:xfrm>
            <a:off x="5560000" y="1020000"/>
            <a:ext cx="2940000" cy="180000"/>
          </a:xfrm>
          <a:prstGeom prst="rect">
            <a:avLst/>
          </a:prstGeom>
          <a:noFill/>
          <a:ln>
            <a:noFill/>
          </a:ln>
        </p:spPr>
        <p:txBody>
          <a:bodyPr wrap="square" lIns="0" tIns="0" rIns="0" bIns="0" rtlCol="0" anchor="t"/>
          <a:lstStyle/>
          <a:p>
            <a:pPr marL="0" indent="0" algn="l">
              <a:lnSpc>
                <a:spcPct val="125000"/>
              </a:lnSpc>
              <a:buNone/>
            </a:pPr>
            <a:r>
              <a:rPr lang="en-US" sz="1000" b="0" i="0" kern="0" dirty="0">
                <a:solidFill>
                  <a:srgbClr val="2A2010"/>
                </a:solidFill>
                <a:latin typeface="Calibri"/>
              </a:rPr>
              <a:t>How do I begin the path?</a:t>
            </a:r>
          </a:p>
        </p:txBody>
      </p:sp>
      <p:sp>
        <p:nvSpPr>
          <p:cNvPr id="25" name="Chip2"/>
          <p:cNvSpPr/>
          <p:nvPr/>
        </p:nvSpPr>
        <p:spPr>
          <a:xfrm>
            <a:off x="5480000" y="1350000"/>
            <a:ext cx="3100000" cy="340000"/>
          </a:xfrm>
          <a:prstGeom prst="rect">
            <a:avLst/>
          </a:prstGeom>
          <a:solidFill>
            <a:srgbClr val="FFFBEE"/>
          </a:solidFill>
          <a:ln w="14000">
            <a:solidFill>
              <a:srgbClr val="C9A227"/>
            </a:solidFill>
            <a:prstDash val="solid"/>
          </a:ln>
        </p:spPr>
      </p:sp>
      <p:sp>
        <p:nvSpPr>
          <p:cNvPr id="26" name="ChipTxt2"/>
          <p:cNvSpPr/>
          <p:nvPr/>
        </p:nvSpPr>
        <p:spPr>
          <a:xfrm>
            <a:off x="5560000" y="1430000"/>
            <a:ext cx="2940000" cy="180000"/>
          </a:xfrm>
          <a:prstGeom prst="rect">
            <a:avLst/>
          </a:prstGeom>
          <a:noFill/>
          <a:ln>
            <a:noFill/>
          </a:ln>
        </p:spPr>
        <p:txBody>
          <a:bodyPr wrap="square" lIns="0" tIns="0" rIns="0" bIns="0" rtlCol="0" anchor="t"/>
          <a:lstStyle/>
          <a:p>
            <a:pPr marL="0" indent="0" algn="l">
              <a:lnSpc>
                <a:spcPct val="125000"/>
              </a:lnSpc>
              <a:buNone/>
            </a:pPr>
            <a:r>
              <a:rPr lang="en-US" sz="1000" b="0" i="0" kern="0" dirty="0">
                <a:solidFill>
                  <a:srgbClr val="2A2010"/>
                </a:solidFill>
                <a:latin typeface="Calibri"/>
              </a:rPr>
              <a:t>What is Arut Perun Jothi?</a:t>
            </a:r>
          </a:p>
        </p:txBody>
      </p:sp>
      <p:sp>
        <p:nvSpPr>
          <p:cNvPr id="27" name="Chip3"/>
          <p:cNvSpPr/>
          <p:nvPr/>
        </p:nvSpPr>
        <p:spPr>
          <a:xfrm>
            <a:off x="5480000" y="1760000"/>
            <a:ext cx="3100000" cy="340000"/>
          </a:xfrm>
          <a:prstGeom prst="rect">
            <a:avLst/>
          </a:prstGeom>
          <a:solidFill>
            <a:srgbClr val="FFFBEE"/>
          </a:solidFill>
          <a:ln w="14000">
            <a:solidFill>
              <a:srgbClr val="C9A227"/>
            </a:solidFill>
            <a:prstDash val="solid"/>
          </a:ln>
        </p:spPr>
      </p:sp>
      <p:sp>
        <p:nvSpPr>
          <p:cNvPr id="28" name="ChipTxt3"/>
          <p:cNvSpPr/>
          <p:nvPr/>
        </p:nvSpPr>
        <p:spPr>
          <a:xfrm>
            <a:off x="5560000" y="1840000"/>
            <a:ext cx="2940000" cy="180000"/>
          </a:xfrm>
          <a:prstGeom prst="rect">
            <a:avLst/>
          </a:prstGeom>
          <a:noFill/>
          <a:ln>
            <a:noFill/>
          </a:ln>
        </p:spPr>
        <p:txBody>
          <a:bodyPr wrap="square" lIns="0" tIns="0" rIns="0" bIns="0" rtlCol="0" anchor="t"/>
          <a:lstStyle/>
          <a:p>
            <a:pPr marL="0" indent="0" algn="l">
              <a:lnSpc>
                <a:spcPct val="125000"/>
              </a:lnSpc>
              <a:buNone/>
            </a:pPr>
            <a:r>
              <a:rPr lang="en-US" sz="1000" b="0" i="0" kern="0" dirty="0">
                <a:solidFill>
                  <a:srgbClr val="2A2010"/>
                </a:solidFill>
                <a:latin typeface="Calibri"/>
              </a:rPr>
              <a:t>What is Sat-vi-chaaram?</a:t>
            </a:r>
          </a:p>
        </p:txBody>
      </p:sp>
      <p:sp>
        <p:nvSpPr>
          <p:cNvPr id="29" name="Chip4"/>
          <p:cNvSpPr/>
          <p:nvPr/>
        </p:nvSpPr>
        <p:spPr>
          <a:xfrm>
            <a:off x="5480000" y="2170000"/>
            <a:ext cx="3100000" cy="340000"/>
          </a:xfrm>
          <a:prstGeom prst="rect">
            <a:avLst/>
          </a:prstGeom>
          <a:solidFill>
            <a:srgbClr val="FFFBEE"/>
          </a:solidFill>
          <a:ln w="14000">
            <a:solidFill>
              <a:srgbClr val="C9A227"/>
            </a:solidFill>
            <a:prstDash val="solid"/>
          </a:ln>
        </p:spPr>
      </p:sp>
      <p:sp>
        <p:nvSpPr>
          <p:cNvPr id="30" name="ChipTxt4"/>
          <p:cNvSpPr/>
          <p:nvPr/>
        </p:nvSpPr>
        <p:spPr>
          <a:xfrm>
            <a:off x="5560000" y="2250000"/>
            <a:ext cx="2940000" cy="180000"/>
          </a:xfrm>
          <a:prstGeom prst="rect">
            <a:avLst/>
          </a:prstGeom>
          <a:noFill/>
          <a:ln>
            <a:noFill/>
          </a:ln>
        </p:spPr>
        <p:txBody>
          <a:bodyPr wrap="square" lIns="0" tIns="0" rIns="0" bIns="0" rtlCol="0" anchor="t"/>
          <a:lstStyle/>
          <a:p>
            <a:pPr marL="0" indent="0" algn="l">
              <a:lnSpc>
                <a:spcPct val="125000"/>
              </a:lnSpc>
              <a:buNone/>
            </a:pPr>
            <a:r>
              <a:rPr lang="en-US" sz="1000" b="0" i="0" kern="0" dirty="0">
                <a:solidFill>
                  <a:srgbClr val="2A2010"/>
                </a:solidFill>
                <a:latin typeface="Calibri"/>
              </a:rPr>
              <a:t>I am suffering — what does Vallalar say?</a:t>
            </a:r>
          </a:p>
        </p:txBody>
      </p:sp>
      <p:sp>
        <p:nvSpPr>
          <p:cNvPr id="31" name="FreeNote"/>
          <p:cNvSpPr/>
          <p:nvPr/>
        </p:nvSpPr>
        <p:spPr>
          <a:xfrm>
            <a:off x="5480000" y="2890000"/>
            <a:ext cx="3100000" cy="280000"/>
          </a:xfrm>
          <a:prstGeom prst="rect">
            <a:avLst/>
          </a:prstGeom>
          <a:noFill/>
          <a:ln>
            <a:noFill/>
          </a:ln>
        </p:spPr>
        <p:txBody>
          <a:bodyPr wrap="square" lIns="0" tIns="0" rIns="0" bIns="0" rtlCol="0" anchor="t"/>
          <a:lstStyle/>
          <a:p>
            <a:pPr marL="0" indent="0" algn="ctr">
              <a:buNone/>
            </a:pPr>
            <a:r>
              <a:rPr lang="en-US" sz="1200" b="0" i="1" kern="0" dirty="0">
                <a:solidFill>
                  <a:schemeClr val="bg1"/>
                </a:solidFill>
                <a:latin typeface="Calibri"/>
              </a:rPr>
              <a:t>Free to use · No login required · 10 questions per day</a:t>
            </a:r>
          </a:p>
        </p:txBody>
      </p:sp>
      <p:sp>
        <p:nvSpPr>
          <p:cNvPr id="32" name="SustNote"/>
          <p:cNvSpPr/>
          <p:nvPr/>
        </p:nvSpPr>
        <p:spPr>
          <a:xfrm>
            <a:off x="480000" y="3550000"/>
            <a:ext cx="4600000" cy="400000"/>
          </a:xfrm>
          <a:prstGeom prst="rect">
            <a:avLst/>
          </a:prstGeom>
          <a:noFill/>
          <a:ln>
            <a:noFill/>
          </a:ln>
        </p:spPr>
        <p:txBody>
          <a:bodyPr wrap="square" lIns="0" tIns="0" rIns="0" bIns="0" rtlCol="0" anchor="t"/>
          <a:lstStyle/>
          <a:p>
            <a:pPr marL="0" indent="0" algn="l">
              <a:lnSpc>
                <a:spcPct val="140000"/>
              </a:lnSpc>
              <a:buNone/>
            </a:pPr>
            <a:r>
              <a:rPr lang="en-US" sz="1200" b="0" i="1" kern="0" dirty="0">
                <a:solidFill>
                  <a:schemeClr val="bg1"/>
                </a:solidFill>
                <a:latin typeface="Calibri"/>
              </a:rPr>
              <a:t>KarunAI is funded by Sanmarkkam Life. Every response draws water. </a:t>
            </a:r>
            <a:r>
              <a:rPr lang="en-US" sz="1200" i="1" kern="0" dirty="0">
                <a:solidFill>
                  <a:schemeClr val="bg1"/>
                </a:solidFill>
                <a:latin typeface="Calibri"/>
              </a:rPr>
              <a:t>T</a:t>
            </a:r>
            <a:r>
              <a:rPr lang="en-US" sz="1200" b="0" i="1" kern="0" dirty="0">
                <a:solidFill>
                  <a:schemeClr val="bg1"/>
                </a:solidFill>
                <a:latin typeface="Calibri"/>
              </a:rPr>
              <a:t>he session counter and water tracker are visible to encourage mindful use.
KarunAI’s goal is ultimately to make itself unnecessary. Sat-vi-</a:t>
            </a:r>
            <a:r>
              <a:rPr lang="en-US" sz="1200" b="0" i="1" kern="0" dirty="0" err="1">
                <a:solidFill>
                  <a:schemeClr val="bg1"/>
                </a:solidFill>
                <a:latin typeface="Calibri"/>
              </a:rPr>
              <a:t>chaaram</a:t>
            </a:r>
            <a:r>
              <a:rPr lang="en-US" sz="1200" b="0" i="1" kern="0" dirty="0">
                <a:solidFill>
                  <a:schemeClr val="bg1"/>
                </a:solidFill>
                <a:latin typeface="Calibri"/>
              </a:rPr>
              <a:t> or self-inquiry — is irreplaceable.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BEE"/>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90000"/>
            <a:ext cx="8184000" cy="20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OUR PUBLICATIONS  ·  SANMARKKAM LIFE</a:t>
            </a:r>
          </a:p>
        </p:txBody>
      </p:sp>
      <p:sp>
        <p:nvSpPr>
          <p:cNvPr id="4" name="Heading"/>
          <p:cNvSpPr/>
          <p:nvPr/>
        </p:nvSpPr>
        <p:spPr>
          <a:xfrm>
            <a:off x="480000" y="295000"/>
            <a:ext cx="8184000" cy="430000"/>
          </a:xfrm>
          <a:prstGeom prst="rect">
            <a:avLst/>
          </a:prstGeom>
          <a:noFill/>
          <a:ln>
            <a:noFill/>
          </a:ln>
        </p:spPr>
        <p:txBody>
          <a:bodyPr wrap="square" lIns="0" tIns="0" rIns="0" bIns="0" rtlCol="0" anchor="t"/>
          <a:lstStyle/>
          <a:p>
            <a:pPr marL="0" indent="0" algn="l">
              <a:buNone/>
            </a:pPr>
            <a:r>
              <a:rPr lang="en-US" sz="3000" b="1" i="0" kern="0" dirty="0">
                <a:solidFill>
                  <a:srgbClr val="1A1208"/>
                </a:solidFill>
                <a:latin typeface="Georgia"/>
              </a:rPr>
              <a:t>Vallalar's words. Freely accessible.</a:t>
            </a:r>
          </a:p>
        </p:txBody>
      </p:sp>
      <p:sp>
        <p:nvSpPr>
          <p:cNvPr id="5" name="Sub"/>
          <p:cNvSpPr/>
          <p:nvPr/>
        </p:nvSpPr>
        <p:spPr>
          <a:xfrm>
            <a:off x="480000" y="755000"/>
            <a:ext cx="8184000" cy="210000"/>
          </a:xfrm>
          <a:prstGeom prst="rect">
            <a:avLst/>
          </a:prstGeom>
          <a:noFill/>
          <a:ln>
            <a:noFill/>
          </a:ln>
        </p:spPr>
        <p:txBody>
          <a:bodyPr wrap="square" lIns="0" tIns="0" rIns="0" bIns="0" rtlCol="0" anchor="t"/>
          <a:lstStyle/>
          <a:p>
            <a:pPr marL="0" indent="0" algn="l">
              <a:lnSpc>
                <a:spcPct val="130000"/>
              </a:lnSpc>
              <a:buNone/>
            </a:pPr>
            <a:r>
              <a:rPr lang="en-US" sz="1050" b="0" i="1" kern="0" dirty="0">
                <a:solidFill>
                  <a:srgbClr val="666666"/>
                </a:solidFill>
                <a:latin typeface="Calibri"/>
              </a:rPr>
              <a:t>Every publication is offered free of charge. Translations, commentaries, and study aids in multiple languages.</a:t>
            </a:r>
          </a:p>
        </p:txBody>
      </p:sp>
      <p:sp>
        <p:nvSpPr>
          <p:cNvPr id="9" name="BookTitle0"/>
          <p:cNvSpPr/>
          <p:nvPr/>
        </p:nvSpPr>
        <p:spPr>
          <a:xfrm>
            <a:off x="480000" y="3540000"/>
            <a:ext cx="3852000" cy="300000"/>
          </a:xfrm>
          <a:prstGeom prst="rect">
            <a:avLst/>
          </a:prstGeom>
          <a:noFill/>
          <a:ln>
            <a:noFill/>
          </a:ln>
        </p:spPr>
        <p:txBody>
          <a:bodyPr wrap="square" lIns="0" tIns="0" rIns="0" bIns="0" rtlCol="0" anchor="t"/>
          <a:lstStyle/>
          <a:p>
            <a:pPr marL="0" indent="0" algn="l">
              <a:buNone/>
            </a:pPr>
            <a:r>
              <a:rPr lang="en-US" sz="1300" b="1" i="1" kern="0" dirty="0">
                <a:solidFill>
                  <a:srgbClr val="1A1208"/>
                </a:solidFill>
                <a:latin typeface="Georgia"/>
              </a:rPr>
              <a:t>Jeeva Karunya Ozhukkham</a:t>
            </a:r>
          </a:p>
        </p:txBody>
      </p:sp>
      <p:sp>
        <p:nvSpPr>
          <p:cNvPr id="10" name="BookSub0"/>
          <p:cNvSpPr/>
          <p:nvPr/>
        </p:nvSpPr>
        <p:spPr>
          <a:xfrm>
            <a:off x="480000" y="3870000"/>
            <a:ext cx="3852000" cy="210000"/>
          </a:xfrm>
          <a:prstGeom prst="rect">
            <a:avLst/>
          </a:prstGeom>
          <a:noFill/>
          <a:ln>
            <a:noFill/>
          </a:ln>
        </p:spPr>
        <p:txBody>
          <a:bodyPr wrap="square" lIns="0" tIns="0" rIns="0" bIns="0" rtlCol="0" anchor="t"/>
          <a:lstStyle/>
          <a:p>
            <a:pPr marL="0" indent="0" algn="l">
              <a:buNone/>
            </a:pPr>
            <a:r>
              <a:rPr lang="en-US" sz="1000" b="0" i="1" kern="0" dirty="0">
                <a:solidFill>
                  <a:srgbClr val="B93720"/>
                </a:solidFill>
                <a:latin typeface="Calibri"/>
              </a:rPr>
              <a:t>Urainadai · Prose Work ·  Commentary on Compassion</a:t>
            </a:r>
          </a:p>
        </p:txBody>
      </p:sp>
      <p:sp>
        <p:nvSpPr>
          <p:cNvPr id="11" name="BookDesc0"/>
          <p:cNvSpPr/>
          <p:nvPr/>
        </p:nvSpPr>
        <p:spPr>
          <a:xfrm>
            <a:off x="480000" y="4120000"/>
            <a:ext cx="3852000" cy="680000"/>
          </a:xfrm>
          <a:prstGeom prst="rect">
            <a:avLst/>
          </a:prstGeom>
          <a:noFill/>
          <a:ln>
            <a:noFill/>
          </a:ln>
        </p:spPr>
        <p:txBody>
          <a:bodyPr wrap="square" lIns="0" tIns="0" rIns="0" bIns="0" rtlCol="0" anchor="t"/>
          <a:lstStyle/>
          <a:p>
            <a:pPr marL="0" indent="0" algn="l">
              <a:lnSpc>
                <a:spcPct val="140000"/>
              </a:lnSpc>
              <a:buNone/>
            </a:pPr>
            <a:r>
              <a:rPr lang="en-US" sz="1000" b="0" i="0" kern="0" dirty="0">
                <a:solidFill>
                  <a:srgbClr val="333333"/>
                </a:solidFill>
                <a:latin typeface="Calibri"/>
              </a:rPr>
              <a:t>The foremost of </a:t>
            </a:r>
            <a:r>
              <a:rPr lang="en-US" sz="1000" b="0" i="0" kern="0" dirty="0" err="1">
                <a:solidFill>
                  <a:srgbClr val="333333"/>
                </a:solidFill>
                <a:latin typeface="Calibri"/>
              </a:rPr>
              <a:t>Vallalar’s</a:t>
            </a:r>
            <a:r>
              <a:rPr lang="en-US" sz="1000" b="0" i="0" kern="0" dirty="0">
                <a:solidFill>
                  <a:srgbClr val="333333"/>
                </a:solidFill>
                <a:latin typeface="Calibri"/>
              </a:rPr>
              <a:t> prose texts of </a:t>
            </a:r>
            <a:r>
              <a:rPr lang="en-US" sz="1000" b="0" i="1" kern="0" dirty="0" err="1">
                <a:solidFill>
                  <a:srgbClr val="333333"/>
                </a:solidFill>
                <a:latin typeface="Calibri"/>
              </a:rPr>
              <a:t>Urainaidai</a:t>
            </a:r>
            <a:r>
              <a:rPr lang="en-US" sz="1000" b="0" i="0" kern="0" dirty="0">
                <a:solidFill>
                  <a:srgbClr val="333333"/>
                </a:solidFill>
                <a:latin typeface="Calibri"/>
              </a:rPr>
              <a:t> — his commentary on Jeeva Karunya Ozhukkham (The Conduct of Compassion for All Life). A foundational text of Suddha Sanmarkkam, now available in multiple languages for the first time.</a:t>
            </a:r>
          </a:p>
        </p:txBody>
      </p:sp>
      <p:sp>
        <p:nvSpPr>
          <p:cNvPr id="15" name="BookTitle1"/>
          <p:cNvSpPr/>
          <p:nvPr/>
        </p:nvSpPr>
        <p:spPr>
          <a:xfrm>
            <a:off x="4812000" y="3540000"/>
            <a:ext cx="3852000" cy="300000"/>
          </a:xfrm>
          <a:prstGeom prst="rect">
            <a:avLst/>
          </a:prstGeom>
          <a:noFill/>
          <a:ln>
            <a:noFill/>
          </a:ln>
        </p:spPr>
        <p:txBody>
          <a:bodyPr wrap="square" lIns="0" tIns="0" rIns="0" bIns="0" rtlCol="0" anchor="t"/>
          <a:lstStyle/>
          <a:p>
            <a:pPr marL="0" indent="0" algn="l">
              <a:buNone/>
            </a:pPr>
            <a:r>
              <a:rPr lang="en-US" sz="1300" b="1" i="1" kern="0" dirty="0">
                <a:solidFill>
                  <a:srgbClr val="1A1208"/>
                </a:solidFill>
                <a:latin typeface="Georgia"/>
              </a:rPr>
              <a:t>Thiru </a:t>
            </a:r>
            <a:r>
              <a:rPr lang="en-US" sz="1300" b="1" i="1" kern="0" dirty="0" err="1">
                <a:solidFill>
                  <a:srgbClr val="1A1208"/>
                </a:solidFill>
                <a:latin typeface="Georgia"/>
              </a:rPr>
              <a:t>Aarutpa</a:t>
            </a:r>
            <a:endParaRPr lang="en-US" sz="1300" b="1" i="1" kern="0" dirty="0">
              <a:solidFill>
                <a:srgbClr val="1A1208"/>
              </a:solidFill>
              <a:latin typeface="Georgia"/>
            </a:endParaRPr>
          </a:p>
        </p:txBody>
      </p:sp>
      <p:sp>
        <p:nvSpPr>
          <p:cNvPr id="16" name="BookSub1"/>
          <p:cNvSpPr/>
          <p:nvPr/>
        </p:nvSpPr>
        <p:spPr>
          <a:xfrm>
            <a:off x="4812000" y="3870000"/>
            <a:ext cx="3852000" cy="210000"/>
          </a:xfrm>
          <a:prstGeom prst="rect">
            <a:avLst/>
          </a:prstGeom>
          <a:noFill/>
          <a:ln>
            <a:noFill/>
          </a:ln>
        </p:spPr>
        <p:txBody>
          <a:bodyPr wrap="square" lIns="0" tIns="0" rIns="0" bIns="0" rtlCol="0" anchor="t"/>
          <a:lstStyle/>
          <a:p>
            <a:pPr marL="0" indent="0" algn="l">
              <a:buNone/>
            </a:pPr>
            <a:r>
              <a:rPr lang="en-US" sz="1000" b="0" i="1" kern="0" dirty="0">
                <a:solidFill>
                  <a:srgbClr val="B93720"/>
                </a:solidFill>
                <a:latin typeface="Calibri"/>
              </a:rPr>
              <a:t>The Sacred Poems of Grace</a:t>
            </a:r>
          </a:p>
        </p:txBody>
      </p:sp>
      <p:sp>
        <p:nvSpPr>
          <p:cNvPr id="17" name="BookDesc1"/>
          <p:cNvSpPr/>
          <p:nvPr/>
        </p:nvSpPr>
        <p:spPr>
          <a:xfrm>
            <a:off x="4812000" y="4120000"/>
            <a:ext cx="3852000" cy="680000"/>
          </a:xfrm>
          <a:prstGeom prst="rect">
            <a:avLst/>
          </a:prstGeom>
          <a:noFill/>
          <a:ln>
            <a:noFill/>
          </a:ln>
        </p:spPr>
        <p:txBody>
          <a:bodyPr wrap="square" lIns="0" tIns="0" rIns="0" bIns="0" rtlCol="0" anchor="t"/>
          <a:lstStyle/>
          <a:p>
            <a:pPr marL="0" indent="0" algn="l">
              <a:lnSpc>
                <a:spcPct val="140000"/>
              </a:lnSpc>
              <a:buNone/>
            </a:pPr>
            <a:r>
              <a:rPr lang="en-US" sz="1000" b="0" i="0" kern="0" dirty="0">
                <a:solidFill>
                  <a:srgbClr val="333333"/>
                </a:solidFill>
                <a:latin typeface="Calibri"/>
              </a:rPr>
              <a:t>The complete devotional and mystical poetry of Ramalinga Swamigal — 6,000+ verses documenting his transformation, his compassion, and his </a:t>
            </a:r>
            <a:r>
              <a:rPr lang="en-US" sz="1000" kern="0" dirty="0">
                <a:solidFill>
                  <a:srgbClr val="333333"/>
                </a:solidFill>
                <a:latin typeface="Calibri"/>
              </a:rPr>
              <a:t>doctrine and science</a:t>
            </a:r>
            <a:r>
              <a:rPr lang="en-US" sz="1000" b="0" i="0" kern="0" dirty="0">
                <a:solidFill>
                  <a:srgbClr val="333333"/>
                </a:solidFill>
                <a:latin typeface="Calibri"/>
              </a:rPr>
              <a:t>. The most comprehensive record of any saint’s inner journey ever committed to writing.</a:t>
            </a:r>
          </a:p>
        </p:txBody>
      </p:sp>
      <p:pic>
        <p:nvPicPr>
          <p:cNvPr id="22" name="Picture 21">
            <a:extLst>
              <a:ext uri="{FF2B5EF4-FFF2-40B4-BE49-F238E27FC236}">
                <a16:creationId xmlns:a16="http://schemas.microsoft.com/office/drawing/2014/main" id="{5568D773-556B-70AD-BB81-B082A2E102A1}"/>
              </a:ext>
            </a:extLst>
          </p:cNvPr>
          <p:cNvPicPr>
            <a:picLocks noChangeAspect="1"/>
          </p:cNvPicPr>
          <p:nvPr/>
        </p:nvPicPr>
        <p:blipFill>
          <a:blip r:embed="rId2"/>
          <a:stretch>
            <a:fillRect/>
          </a:stretch>
        </p:blipFill>
        <p:spPr>
          <a:xfrm>
            <a:off x="1021591" y="1233209"/>
            <a:ext cx="1756778" cy="2157174"/>
          </a:xfrm>
          <a:prstGeom prst="rect">
            <a:avLst/>
          </a:prstGeom>
        </p:spPr>
      </p:pic>
      <p:pic>
        <p:nvPicPr>
          <p:cNvPr id="24" name="Picture 23">
            <a:extLst>
              <a:ext uri="{FF2B5EF4-FFF2-40B4-BE49-F238E27FC236}">
                <a16:creationId xmlns:a16="http://schemas.microsoft.com/office/drawing/2014/main" id="{E64C3142-5EC1-C33B-ADA6-829C321461DF}"/>
              </a:ext>
            </a:extLst>
          </p:cNvPr>
          <p:cNvPicPr>
            <a:picLocks noChangeAspect="1"/>
          </p:cNvPicPr>
          <p:nvPr/>
        </p:nvPicPr>
        <p:blipFill>
          <a:blip r:embed="rId3"/>
          <a:stretch>
            <a:fillRect/>
          </a:stretch>
        </p:blipFill>
        <p:spPr>
          <a:xfrm>
            <a:off x="5487244" y="1233209"/>
            <a:ext cx="1695074" cy="2084747"/>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D0D0D"/>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90000"/>
            <a:ext cx="8184000" cy="20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WHY WE ARE DIFFERENT·  SANMARKKAM LIFE</a:t>
            </a:r>
          </a:p>
        </p:txBody>
      </p:sp>
      <p:sp>
        <p:nvSpPr>
          <p:cNvPr id="4" name="Heading"/>
          <p:cNvSpPr/>
          <p:nvPr/>
        </p:nvSpPr>
        <p:spPr>
          <a:xfrm>
            <a:off x="480000" y="295000"/>
            <a:ext cx="8184000" cy="430000"/>
          </a:xfrm>
          <a:prstGeom prst="rect">
            <a:avLst/>
          </a:prstGeom>
          <a:noFill/>
          <a:ln>
            <a:noFill/>
          </a:ln>
        </p:spPr>
        <p:txBody>
          <a:bodyPr wrap="square" lIns="0" tIns="0" rIns="0" bIns="0" rtlCol="0" anchor="t"/>
          <a:lstStyle/>
          <a:p>
            <a:pPr marL="0" indent="0" algn="l">
              <a:buNone/>
            </a:pPr>
            <a:r>
              <a:rPr lang="en-US" sz="3200" b="1" i="0" kern="0" dirty="0">
                <a:solidFill>
                  <a:srgbClr val="F5C125"/>
                </a:solidFill>
                <a:latin typeface="Georgia"/>
              </a:rPr>
              <a:t>A different kind of nonprofit.</a:t>
            </a:r>
          </a:p>
        </p:txBody>
      </p:sp>
      <p:sp>
        <p:nvSpPr>
          <p:cNvPr id="5" name="LH"/>
          <p:cNvSpPr/>
          <p:nvPr/>
        </p:nvSpPr>
        <p:spPr>
          <a:xfrm>
            <a:off x="480000" y="970000"/>
            <a:ext cx="3700000" cy="210000"/>
          </a:xfrm>
          <a:prstGeom prst="rect">
            <a:avLst/>
          </a:prstGeom>
          <a:solidFill>
            <a:srgbClr val="B93720"/>
          </a:solidFill>
          <a:ln>
            <a:noFill/>
          </a:ln>
        </p:spPr>
        <p:txBody>
          <a:bodyPr wrap="square" lIns="91440" tIns="60960" rIns="91440" bIns="60960" rtlCol="0" anchor="ctr"/>
          <a:lstStyle/>
          <a:p>
            <a:pPr marL="0" indent="0" algn="ctr">
              <a:buNone/>
            </a:pPr>
            <a:r>
              <a:rPr lang="en-US" sz="900" b="1" i="0" kern="0" spc="200" dirty="0">
                <a:solidFill>
                  <a:srgbClr val="FFFFFF"/>
                </a:solidFill>
                <a:latin typeface="Calibri"/>
              </a:rPr>
              <a:t>MOST NONPROFITS</a:t>
            </a:r>
          </a:p>
        </p:txBody>
      </p:sp>
      <p:sp>
        <p:nvSpPr>
          <p:cNvPr id="6" name="RH"/>
          <p:cNvSpPr/>
          <p:nvPr/>
        </p:nvSpPr>
        <p:spPr>
          <a:xfrm>
            <a:off x="4964000" y="970000"/>
            <a:ext cx="3700000" cy="210000"/>
          </a:xfrm>
          <a:prstGeom prst="rect">
            <a:avLst/>
          </a:prstGeom>
          <a:solidFill>
            <a:srgbClr val="1E7A40"/>
          </a:solidFill>
          <a:ln>
            <a:noFill/>
          </a:ln>
        </p:spPr>
        <p:txBody>
          <a:bodyPr wrap="square" lIns="91440" tIns="60960" rIns="91440" bIns="60960" rtlCol="0" anchor="ctr"/>
          <a:lstStyle/>
          <a:p>
            <a:pPr marL="0" indent="0" algn="ctr">
              <a:buNone/>
            </a:pPr>
            <a:r>
              <a:rPr lang="en-US" sz="900" b="1" i="0" kern="0" spc="200" dirty="0">
                <a:solidFill>
                  <a:srgbClr val="FFFFFF"/>
                </a:solidFill>
                <a:latin typeface="Calibri"/>
              </a:rPr>
              <a:t>SANMARKKAM LIFE</a:t>
            </a:r>
          </a:p>
        </p:txBody>
      </p:sp>
      <p:sp>
        <p:nvSpPr>
          <p:cNvPr id="7" name="VDiv"/>
          <p:cNvSpPr/>
          <p:nvPr/>
        </p:nvSpPr>
        <p:spPr>
          <a:xfrm>
            <a:off x="4684000" y="970000"/>
            <a:ext cx="18000" cy="4093500"/>
          </a:xfrm>
          <a:prstGeom prst="rect">
            <a:avLst/>
          </a:prstGeom>
          <a:solidFill>
            <a:srgbClr val="2A2A2A"/>
          </a:solidFill>
          <a:ln>
            <a:noFill/>
          </a:ln>
        </p:spPr>
      </p:sp>
      <p:sp>
        <p:nvSpPr>
          <p:cNvPr id="8" name="LBg0"/>
          <p:cNvSpPr/>
          <p:nvPr/>
        </p:nvSpPr>
        <p:spPr>
          <a:xfrm>
            <a:off x="480000" y="1208000"/>
            <a:ext cx="3700000" cy="640000"/>
          </a:xfrm>
          <a:prstGeom prst="rect">
            <a:avLst/>
          </a:prstGeom>
          <a:solidFill>
            <a:srgbClr val="1A1A1A"/>
          </a:solidFill>
          <a:ln>
            <a:noFill/>
          </a:ln>
        </p:spPr>
      </p:sp>
      <p:sp>
        <p:nvSpPr>
          <p:cNvPr id="9" name="LX0"/>
          <p:cNvSpPr/>
          <p:nvPr/>
        </p:nvSpPr>
        <p:spPr>
          <a:xfrm>
            <a:off x="530000" y="1208000"/>
            <a:ext cx="160000" cy="640000"/>
          </a:xfrm>
          <a:prstGeom prst="rect">
            <a:avLst/>
          </a:prstGeom>
          <a:noFill/>
          <a:ln>
            <a:noFill/>
          </a:ln>
        </p:spPr>
        <p:txBody>
          <a:bodyPr wrap="square" lIns="91440" tIns="60960" rIns="91440" bIns="60960" rtlCol="0" anchor="ctr"/>
          <a:lstStyle/>
          <a:p>
            <a:pPr marL="0" indent="0" algn="ctr">
              <a:buNone/>
            </a:pPr>
            <a:r>
              <a:rPr lang="en-US" sz="1200" b="1" i="0" kern="0" dirty="0">
                <a:solidFill>
                  <a:srgbClr val="555555"/>
                </a:solidFill>
                <a:latin typeface="Calibri"/>
              </a:rPr>
              <a:t>✗</a:t>
            </a:r>
          </a:p>
        </p:txBody>
      </p:sp>
      <p:sp>
        <p:nvSpPr>
          <p:cNvPr id="10" name="LTxt0"/>
          <p:cNvSpPr/>
          <p:nvPr/>
        </p:nvSpPr>
        <p:spPr>
          <a:xfrm>
            <a:off x="720000" y="1288000"/>
            <a:ext cx="3430000" cy="480000"/>
          </a:xfrm>
          <a:prstGeom prst="rect">
            <a:avLst/>
          </a:prstGeom>
          <a:noFill/>
          <a:ln>
            <a:noFill/>
          </a:ln>
        </p:spPr>
        <p:txBody>
          <a:bodyPr wrap="square" lIns="0" tIns="0" rIns="0" bIns="0" rtlCol="0" anchor="ctr"/>
          <a:lstStyle/>
          <a:p>
            <a:pPr marL="0" indent="0" algn="l">
              <a:lnSpc>
                <a:spcPct val="130000"/>
              </a:lnSpc>
              <a:buNone/>
            </a:pPr>
            <a:r>
              <a:rPr lang="en-US" sz="1100" b="0" i="0" kern="0" dirty="0">
                <a:solidFill>
                  <a:schemeClr val="bg1"/>
                </a:solidFill>
                <a:latin typeface="Calibri"/>
              </a:rPr>
              <a:t>Single cause — one domain, one problem (i.e. hunger)</a:t>
            </a:r>
          </a:p>
        </p:txBody>
      </p:sp>
      <p:sp>
        <p:nvSpPr>
          <p:cNvPr id="11" name="RBg0"/>
          <p:cNvSpPr/>
          <p:nvPr/>
        </p:nvSpPr>
        <p:spPr>
          <a:xfrm>
            <a:off x="4964000" y="1208000"/>
            <a:ext cx="3700000" cy="640000"/>
          </a:xfrm>
          <a:prstGeom prst="rect">
            <a:avLst/>
          </a:prstGeom>
          <a:solidFill>
            <a:srgbClr val="1C0000"/>
          </a:solidFill>
          <a:ln>
            <a:noFill/>
          </a:ln>
        </p:spPr>
      </p:sp>
      <p:sp>
        <p:nvSpPr>
          <p:cNvPr id="12" name="RV0"/>
          <p:cNvSpPr/>
          <p:nvPr/>
        </p:nvSpPr>
        <p:spPr>
          <a:xfrm>
            <a:off x="5014000" y="1208000"/>
            <a:ext cx="160000" cy="640000"/>
          </a:xfrm>
          <a:prstGeom prst="rect">
            <a:avLst/>
          </a:prstGeom>
          <a:noFill/>
          <a:ln>
            <a:noFill/>
          </a:ln>
        </p:spPr>
        <p:txBody>
          <a:bodyPr wrap="square" lIns="91440" tIns="60960" rIns="91440" bIns="60960" rtlCol="0" anchor="ctr"/>
          <a:lstStyle/>
          <a:p>
            <a:pPr marL="0" indent="0" algn="ctr">
              <a:buNone/>
            </a:pPr>
            <a:r>
              <a:rPr lang="en-US" sz="1200" b="1" i="0" kern="0" dirty="0">
                <a:solidFill>
                  <a:srgbClr val="F5C125"/>
                </a:solidFill>
                <a:latin typeface="Calibri"/>
              </a:rPr>
              <a:t>✓</a:t>
            </a:r>
          </a:p>
        </p:txBody>
      </p:sp>
      <p:sp>
        <p:nvSpPr>
          <p:cNvPr id="13" name="RTxt0"/>
          <p:cNvSpPr/>
          <p:nvPr/>
        </p:nvSpPr>
        <p:spPr>
          <a:xfrm>
            <a:off x="5204000" y="1288000"/>
            <a:ext cx="3430000" cy="480000"/>
          </a:xfrm>
          <a:prstGeom prst="rect">
            <a:avLst/>
          </a:prstGeom>
          <a:noFill/>
          <a:ln>
            <a:noFill/>
          </a:ln>
        </p:spPr>
        <p:txBody>
          <a:bodyPr wrap="square" lIns="0" tIns="0" rIns="0" bIns="0" rtlCol="0" anchor="ctr"/>
          <a:lstStyle/>
          <a:p>
            <a:pPr marL="0" indent="0" algn="l">
              <a:lnSpc>
                <a:spcPct val="130000"/>
              </a:lnSpc>
              <a:buNone/>
            </a:pPr>
            <a:r>
              <a:rPr lang="en-US" sz="950" b="1" i="0" kern="0" dirty="0">
                <a:solidFill>
                  <a:srgbClr val="FFFFFF"/>
                </a:solidFill>
                <a:latin typeface="Calibri"/>
              </a:rPr>
              <a:t>Multi-cause — Several interconnected domains, one root principle</a:t>
            </a:r>
          </a:p>
        </p:txBody>
      </p:sp>
      <p:sp>
        <p:nvSpPr>
          <p:cNvPr id="14" name="LBg1"/>
          <p:cNvSpPr/>
          <p:nvPr/>
        </p:nvSpPr>
        <p:spPr>
          <a:xfrm>
            <a:off x="480000" y="1876000"/>
            <a:ext cx="3700000" cy="640000"/>
          </a:xfrm>
          <a:prstGeom prst="rect">
            <a:avLst/>
          </a:prstGeom>
          <a:solidFill>
            <a:srgbClr val="141414"/>
          </a:solidFill>
          <a:ln>
            <a:noFill/>
          </a:ln>
        </p:spPr>
      </p:sp>
      <p:sp>
        <p:nvSpPr>
          <p:cNvPr id="15" name="LX1"/>
          <p:cNvSpPr/>
          <p:nvPr/>
        </p:nvSpPr>
        <p:spPr>
          <a:xfrm>
            <a:off x="530000" y="1876000"/>
            <a:ext cx="160000" cy="640000"/>
          </a:xfrm>
          <a:prstGeom prst="rect">
            <a:avLst/>
          </a:prstGeom>
          <a:noFill/>
          <a:ln>
            <a:noFill/>
          </a:ln>
        </p:spPr>
        <p:txBody>
          <a:bodyPr wrap="square" lIns="91440" tIns="60960" rIns="91440" bIns="60960" rtlCol="0" anchor="ctr"/>
          <a:lstStyle/>
          <a:p>
            <a:pPr marL="0" indent="0" algn="ctr">
              <a:buNone/>
            </a:pPr>
            <a:r>
              <a:rPr lang="en-US" sz="1200" b="1" i="0" kern="0" dirty="0">
                <a:solidFill>
                  <a:srgbClr val="555555"/>
                </a:solidFill>
                <a:latin typeface="Calibri"/>
              </a:rPr>
              <a:t>✗</a:t>
            </a:r>
          </a:p>
        </p:txBody>
      </p:sp>
      <p:sp>
        <p:nvSpPr>
          <p:cNvPr id="16" name="LTxt1"/>
          <p:cNvSpPr/>
          <p:nvPr/>
        </p:nvSpPr>
        <p:spPr>
          <a:xfrm>
            <a:off x="720000" y="1956000"/>
            <a:ext cx="3430000" cy="480000"/>
          </a:xfrm>
          <a:prstGeom prst="rect">
            <a:avLst/>
          </a:prstGeom>
          <a:noFill/>
          <a:ln>
            <a:noFill/>
          </a:ln>
        </p:spPr>
        <p:txBody>
          <a:bodyPr wrap="square" lIns="0" tIns="0" rIns="0" bIns="0" rtlCol="0" anchor="ctr"/>
          <a:lstStyle/>
          <a:p>
            <a:pPr marL="0" indent="0" algn="l">
              <a:lnSpc>
                <a:spcPct val="130000"/>
              </a:lnSpc>
              <a:buNone/>
            </a:pPr>
            <a:r>
              <a:rPr lang="en-US" sz="1100" b="0" i="0" kern="0" dirty="0">
                <a:solidFill>
                  <a:schemeClr val="bg1"/>
                </a:solidFill>
                <a:latin typeface="Calibri"/>
              </a:rPr>
              <a:t>Local reach, limited geography</a:t>
            </a:r>
          </a:p>
        </p:txBody>
      </p:sp>
      <p:sp>
        <p:nvSpPr>
          <p:cNvPr id="17" name="RBg1"/>
          <p:cNvSpPr/>
          <p:nvPr/>
        </p:nvSpPr>
        <p:spPr>
          <a:xfrm>
            <a:off x="4964000" y="1876000"/>
            <a:ext cx="3700000" cy="640000"/>
          </a:xfrm>
          <a:prstGeom prst="rect">
            <a:avLst/>
          </a:prstGeom>
          <a:solidFill>
            <a:srgbClr val="180A00"/>
          </a:solidFill>
          <a:ln>
            <a:noFill/>
          </a:ln>
        </p:spPr>
      </p:sp>
      <p:sp>
        <p:nvSpPr>
          <p:cNvPr id="18" name="RV1"/>
          <p:cNvSpPr/>
          <p:nvPr/>
        </p:nvSpPr>
        <p:spPr>
          <a:xfrm>
            <a:off x="5014000" y="1876000"/>
            <a:ext cx="160000" cy="640000"/>
          </a:xfrm>
          <a:prstGeom prst="rect">
            <a:avLst/>
          </a:prstGeom>
          <a:noFill/>
          <a:ln>
            <a:noFill/>
          </a:ln>
        </p:spPr>
        <p:txBody>
          <a:bodyPr wrap="square" lIns="91440" tIns="60960" rIns="91440" bIns="60960" rtlCol="0" anchor="ctr"/>
          <a:lstStyle/>
          <a:p>
            <a:pPr marL="0" indent="0" algn="ctr">
              <a:buNone/>
            </a:pPr>
            <a:r>
              <a:rPr lang="en-US" sz="1200" b="1" i="0" kern="0" dirty="0">
                <a:solidFill>
                  <a:srgbClr val="F5C125"/>
                </a:solidFill>
                <a:latin typeface="Calibri"/>
              </a:rPr>
              <a:t>✓</a:t>
            </a:r>
          </a:p>
        </p:txBody>
      </p:sp>
      <p:sp>
        <p:nvSpPr>
          <p:cNvPr id="19" name="RTxt1"/>
          <p:cNvSpPr/>
          <p:nvPr/>
        </p:nvSpPr>
        <p:spPr>
          <a:xfrm>
            <a:off x="5204000" y="1956000"/>
            <a:ext cx="3430000" cy="480000"/>
          </a:xfrm>
          <a:prstGeom prst="rect">
            <a:avLst/>
          </a:prstGeom>
          <a:noFill/>
          <a:ln>
            <a:noFill/>
          </a:ln>
        </p:spPr>
        <p:txBody>
          <a:bodyPr wrap="square" lIns="0" tIns="0" rIns="0" bIns="0" rtlCol="0" anchor="ctr"/>
          <a:lstStyle/>
          <a:p>
            <a:pPr marL="0" indent="0" algn="l">
              <a:lnSpc>
                <a:spcPct val="130000"/>
              </a:lnSpc>
              <a:buNone/>
            </a:pPr>
            <a:r>
              <a:rPr lang="en-US" sz="950" b="1" i="0" kern="0" dirty="0">
                <a:solidFill>
                  <a:srgbClr val="FFFFFF"/>
                </a:solidFill>
                <a:latin typeface="Calibri"/>
              </a:rPr>
              <a:t>Local &amp; global — physical centers, digital presence, worldwide representatives</a:t>
            </a:r>
          </a:p>
        </p:txBody>
      </p:sp>
      <p:sp>
        <p:nvSpPr>
          <p:cNvPr id="20" name="LBg2"/>
          <p:cNvSpPr/>
          <p:nvPr/>
        </p:nvSpPr>
        <p:spPr>
          <a:xfrm>
            <a:off x="480000" y="2544000"/>
            <a:ext cx="3700000" cy="640000"/>
          </a:xfrm>
          <a:prstGeom prst="rect">
            <a:avLst/>
          </a:prstGeom>
          <a:solidFill>
            <a:srgbClr val="1A1A1A"/>
          </a:solidFill>
          <a:ln>
            <a:noFill/>
          </a:ln>
        </p:spPr>
      </p:sp>
      <p:sp>
        <p:nvSpPr>
          <p:cNvPr id="21" name="LX2"/>
          <p:cNvSpPr/>
          <p:nvPr/>
        </p:nvSpPr>
        <p:spPr>
          <a:xfrm>
            <a:off x="530000" y="2544000"/>
            <a:ext cx="160000" cy="640000"/>
          </a:xfrm>
          <a:prstGeom prst="rect">
            <a:avLst/>
          </a:prstGeom>
          <a:noFill/>
          <a:ln>
            <a:noFill/>
          </a:ln>
        </p:spPr>
        <p:txBody>
          <a:bodyPr wrap="square" lIns="91440" tIns="60960" rIns="91440" bIns="60960" rtlCol="0" anchor="ctr"/>
          <a:lstStyle/>
          <a:p>
            <a:pPr marL="0" indent="0" algn="ctr">
              <a:buNone/>
            </a:pPr>
            <a:r>
              <a:rPr lang="en-US" sz="1200" b="1" i="0" kern="0" dirty="0">
                <a:solidFill>
                  <a:srgbClr val="555555"/>
                </a:solidFill>
                <a:latin typeface="Calibri"/>
              </a:rPr>
              <a:t>✗</a:t>
            </a:r>
          </a:p>
        </p:txBody>
      </p:sp>
      <p:sp>
        <p:nvSpPr>
          <p:cNvPr id="22" name="LTxt2"/>
          <p:cNvSpPr/>
          <p:nvPr/>
        </p:nvSpPr>
        <p:spPr>
          <a:xfrm>
            <a:off x="720000" y="2624000"/>
            <a:ext cx="3430000" cy="480000"/>
          </a:xfrm>
          <a:prstGeom prst="rect">
            <a:avLst/>
          </a:prstGeom>
          <a:noFill/>
          <a:ln>
            <a:noFill/>
          </a:ln>
        </p:spPr>
        <p:txBody>
          <a:bodyPr wrap="square" lIns="0" tIns="0" rIns="0" bIns="0" rtlCol="0" anchor="ctr"/>
          <a:lstStyle/>
          <a:p>
            <a:pPr marL="0" indent="0" algn="l">
              <a:lnSpc>
                <a:spcPct val="130000"/>
              </a:lnSpc>
              <a:buNone/>
            </a:pPr>
            <a:r>
              <a:rPr lang="en-US" sz="950" b="0" i="0" kern="0" dirty="0">
                <a:solidFill>
                  <a:schemeClr val="bg1"/>
                </a:solidFill>
                <a:latin typeface="Calibri"/>
              </a:rPr>
              <a:t>Membership, fees, or affiliation required</a:t>
            </a:r>
          </a:p>
        </p:txBody>
      </p:sp>
      <p:sp>
        <p:nvSpPr>
          <p:cNvPr id="23" name="RBg2"/>
          <p:cNvSpPr/>
          <p:nvPr/>
        </p:nvSpPr>
        <p:spPr>
          <a:xfrm>
            <a:off x="4964000" y="2544000"/>
            <a:ext cx="3700000" cy="640000"/>
          </a:xfrm>
          <a:prstGeom prst="rect">
            <a:avLst/>
          </a:prstGeom>
          <a:solidFill>
            <a:srgbClr val="1C0000"/>
          </a:solidFill>
          <a:ln>
            <a:noFill/>
          </a:ln>
        </p:spPr>
      </p:sp>
      <p:sp>
        <p:nvSpPr>
          <p:cNvPr id="24" name="RV2"/>
          <p:cNvSpPr/>
          <p:nvPr/>
        </p:nvSpPr>
        <p:spPr>
          <a:xfrm>
            <a:off x="5014000" y="2544000"/>
            <a:ext cx="160000" cy="640000"/>
          </a:xfrm>
          <a:prstGeom prst="rect">
            <a:avLst/>
          </a:prstGeom>
          <a:noFill/>
          <a:ln>
            <a:noFill/>
          </a:ln>
        </p:spPr>
        <p:txBody>
          <a:bodyPr wrap="square" lIns="91440" tIns="60960" rIns="91440" bIns="60960" rtlCol="0" anchor="ctr"/>
          <a:lstStyle/>
          <a:p>
            <a:pPr marL="0" indent="0" algn="ctr">
              <a:buNone/>
            </a:pPr>
            <a:r>
              <a:rPr lang="en-US" sz="1200" b="1" i="0" kern="0" dirty="0">
                <a:solidFill>
                  <a:srgbClr val="F5C125"/>
                </a:solidFill>
                <a:latin typeface="Calibri"/>
              </a:rPr>
              <a:t>✓</a:t>
            </a:r>
          </a:p>
        </p:txBody>
      </p:sp>
      <p:sp>
        <p:nvSpPr>
          <p:cNvPr id="25" name="RTxt2"/>
          <p:cNvSpPr/>
          <p:nvPr/>
        </p:nvSpPr>
        <p:spPr>
          <a:xfrm>
            <a:off x="5204000" y="2624000"/>
            <a:ext cx="3430000" cy="480000"/>
          </a:xfrm>
          <a:prstGeom prst="rect">
            <a:avLst/>
          </a:prstGeom>
          <a:noFill/>
          <a:ln>
            <a:noFill/>
          </a:ln>
        </p:spPr>
        <p:txBody>
          <a:bodyPr wrap="square" lIns="0" tIns="0" rIns="0" bIns="0" rtlCol="0" anchor="ctr"/>
          <a:lstStyle/>
          <a:p>
            <a:pPr marL="0" indent="0" algn="l">
              <a:lnSpc>
                <a:spcPct val="130000"/>
              </a:lnSpc>
              <a:buNone/>
            </a:pPr>
            <a:r>
              <a:rPr lang="en-US" sz="950" b="1" i="0" kern="0" dirty="0">
                <a:solidFill>
                  <a:srgbClr val="FFFFFF"/>
                </a:solidFill>
                <a:latin typeface="Calibri"/>
              </a:rPr>
              <a:t>Open to all — no conversion, no fee, no discrimination, ever</a:t>
            </a:r>
          </a:p>
        </p:txBody>
      </p:sp>
      <p:sp>
        <p:nvSpPr>
          <p:cNvPr id="26" name="LBg3"/>
          <p:cNvSpPr/>
          <p:nvPr/>
        </p:nvSpPr>
        <p:spPr>
          <a:xfrm>
            <a:off x="480000" y="3212000"/>
            <a:ext cx="3700000" cy="640000"/>
          </a:xfrm>
          <a:prstGeom prst="rect">
            <a:avLst/>
          </a:prstGeom>
          <a:solidFill>
            <a:srgbClr val="141414"/>
          </a:solidFill>
          <a:ln>
            <a:noFill/>
          </a:ln>
        </p:spPr>
      </p:sp>
      <p:sp>
        <p:nvSpPr>
          <p:cNvPr id="27" name="LX3"/>
          <p:cNvSpPr/>
          <p:nvPr/>
        </p:nvSpPr>
        <p:spPr>
          <a:xfrm>
            <a:off x="530000" y="3212000"/>
            <a:ext cx="160000" cy="640000"/>
          </a:xfrm>
          <a:prstGeom prst="rect">
            <a:avLst/>
          </a:prstGeom>
          <a:noFill/>
          <a:ln>
            <a:noFill/>
          </a:ln>
        </p:spPr>
        <p:txBody>
          <a:bodyPr wrap="square" lIns="91440" tIns="60960" rIns="91440" bIns="60960" rtlCol="0" anchor="ctr"/>
          <a:lstStyle/>
          <a:p>
            <a:pPr marL="0" indent="0" algn="ctr">
              <a:buNone/>
            </a:pPr>
            <a:r>
              <a:rPr lang="en-US" sz="1200" b="1" i="0" kern="0" dirty="0">
                <a:solidFill>
                  <a:srgbClr val="555555"/>
                </a:solidFill>
                <a:latin typeface="Calibri"/>
              </a:rPr>
              <a:t>✗</a:t>
            </a:r>
          </a:p>
        </p:txBody>
      </p:sp>
      <p:sp>
        <p:nvSpPr>
          <p:cNvPr id="28" name="LTxt3"/>
          <p:cNvSpPr/>
          <p:nvPr/>
        </p:nvSpPr>
        <p:spPr>
          <a:xfrm>
            <a:off x="720000" y="3292000"/>
            <a:ext cx="3430000" cy="480000"/>
          </a:xfrm>
          <a:prstGeom prst="rect">
            <a:avLst/>
          </a:prstGeom>
          <a:noFill/>
          <a:ln>
            <a:noFill/>
          </a:ln>
        </p:spPr>
        <p:txBody>
          <a:bodyPr wrap="square" lIns="0" tIns="0" rIns="0" bIns="0" rtlCol="0" anchor="ctr"/>
          <a:lstStyle/>
          <a:p>
            <a:pPr marL="0" indent="0" algn="l">
              <a:lnSpc>
                <a:spcPct val="130000"/>
              </a:lnSpc>
              <a:buNone/>
            </a:pPr>
            <a:r>
              <a:rPr lang="en-US" sz="1100" b="0" i="0" kern="0" dirty="0">
                <a:solidFill>
                  <a:srgbClr val="777777"/>
                </a:solidFill>
                <a:latin typeface="Calibri"/>
              </a:rPr>
              <a:t>Treat symptoms — address consequences of a broken world</a:t>
            </a:r>
          </a:p>
        </p:txBody>
      </p:sp>
      <p:sp>
        <p:nvSpPr>
          <p:cNvPr id="29" name="RBg3"/>
          <p:cNvSpPr/>
          <p:nvPr/>
        </p:nvSpPr>
        <p:spPr>
          <a:xfrm>
            <a:off x="4964000" y="3212000"/>
            <a:ext cx="3700000" cy="640000"/>
          </a:xfrm>
          <a:prstGeom prst="rect">
            <a:avLst/>
          </a:prstGeom>
          <a:solidFill>
            <a:srgbClr val="180A00"/>
          </a:solidFill>
          <a:ln>
            <a:noFill/>
          </a:ln>
        </p:spPr>
      </p:sp>
      <p:sp>
        <p:nvSpPr>
          <p:cNvPr id="30" name="RV3"/>
          <p:cNvSpPr/>
          <p:nvPr/>
        </p:nvSpPr>
        <p:spPr>
          <a:xfrm>
            <a:off x="5014000" y="3212000"/>
            <a:ext cx="160000" cy="640000"/>
          </a:xfrm>
          <a:prstGeom prst="rect">
            <a:avLst/>
          </a:prstGeom>
          <a:noFill/>
          <a:ln>
            <a:noFill/>
          </a:ln>
        </p:spPr>
        <p:txBody>
          <a:bodyPr wrap="square" lIns="91440" tIns="60960" rIns="91440" bIns="60960" rtlCol="0" anchor="ctr"/>
          <a:lstStyle/>
          <a:p>
            <a:pPr marL="0" indent="0" algn="ctr">
              <a:buNone/>
            </a:pPr>
            <a:r>
              <a:rPr lang="en-US" sz="1200" b="1" i="0" kern="0" dirty="0">
                <a:solidFill>
                  <a:srgbClr val="F5C125"/>
                </a:solidFill>
                <a:latin typeface="Calibri"/>
              </a:rPr>
              <a:t>✓</a:t>
            </a:r>
          </a:p>
        </p:txBody>
      </p:sp>
      <p:sp>
        <p:nvSpPr>
          <p:cNvPr id="31" name="RTxt3"/>
          <p:cNvSpPr/>
          <p:nvPr/>
        </p:nvSpPr>
        <p:spPr>
          <a:xfrm>
            <a:off x="5204000" y="3292000"/>
            <a:ext cx="3430000" cy="480000"/>
          </a:xfrm>
          <a:prstGeom prst="rect">
            <a:avLst/>
          </a:prstGeom>
          <a:noFill/>
          <a:ln>
            <a:noFill/>
          </a:ln>
        </p:spPr>
        <p:txBody>
          <a:bodyPr wrap="square" lIns="0" tIns="0" rIns="0" bIns="0" rtlCol="0" anchor="ctr"/>
          <a:lstStyle/>
          <a:p>
            <a:pPr marL="0" indent="0" algn="l">
              <a:lnSpc>
                <a:spcPct val="130000"/>
              </a:lnSpc>
              <a:buNone/>
            </a:pPr>
            <a:r>
              <a:rPr lang="en-US" sz="950" b="1" i="0" kern="0" dirty="0">
                <a:solidFill>
                  <a:srgbClr val="FFFFFF"/>
                </a:solidFill>
                <a:latin typeface="Calibri"/>
              </a:rPr>
              <a:t>Treat the root — the absence of Jeeva Karunyam &amp; Atma Neya Orumaipadu</a:t>
            </a:r>
          </a:p>
        </p:txBody>
      </p:sp>
      <p:sp>
        <p:nvSpPr>
          <p:cNvPr id="32" name="LBg4"/>
          <p:cNvSpPr/>
          <p:nvPr/>
        </p:nvSpPr>
        <p:spPr>
          <a:xfrm>
            <a:off x="480000" y="3880000"/>
            <a:ext cx="3700000" cy="640000"/>
          </a:xfrm>
          <a:prstGeom prst="rect">
            <a:avLst/>
          </a:prstGeom>
          <a:solidFill>
            <a:srgbClr val="1A1A1A"/>
          </a:solidFill>
          <a:ln>
            <a:noFill/>
          </a:ln>
        </p:spPr>
      </p:sp>
      <p:sp>
        <p:nvSpPr>
          <p:cNvPr id="33" name="LX4"/>
          <p:cNvSpPr/>
          <p:nvPr/>
        </p:nvSpPr>
        <p:spPr>
          <a:xfrm>
            <a:off x="530000" y="3880000"/>
            <a:ext cx="160000" cy="640000"/>
          </a:xfrm>
          <a:prstGeom prst="rect">
            <a:avLst/>
          </a:prstGeom>
          <a:noFill/>
          <a:ln>
            <a:noFill/>
          </a:ln>
        </p:spPr>
        <p:txBody>
          <a:bodyPr wrap="square" lIns="91440" tIns="60960" rIns="91440" bIns="60960" rtlCol="0" anchor="ctr"/>
          <a:lstStyle/>
          <a:p>
            <a:pPr marL="0" indent="0" algn="ctr">
              <a:buNone/>
            </a:pPr>
            <a:r>
              <a:rPr lang="en-US" sz="1200" b="1" i="0" kern="0" dirty="0">
                <a:solidFill>
                  <a:srgbClr val="555555"/>
                </a:solidFill>
                <a:latin typeface="Calibri"/>
              </a:rPr>
              <a:t>✗</a:t>
            </a:r>
          </a:p>
        </p:txBody>
      </p:sp>
      <p:sp>
        <p:nvSpPr>
          <p:cNvPr id="34" name="LTxt4"/>
          <p:cNvSpPr/>
          <p:nvPr/>
        </p:nvSpPr>
        <p:spPr>
          <a:xfrm>
            <a:off x="720000" y="3960000"/>
            <a:ext cx="3430000" cy="480000"/>
          </a:xfrm>
          <a:prstGeom prst="rect">
            <a:avLst/>
          </a:prstGeom>
          <a:noFill/>
          <a:ln>
            <a:noFill/>
          </a:ln>
        </p:spPr>
        <p:txBody>
          <a:bodyPr wrap="square" lIns="0" tIns="0" rIns="0" bIns="0" rtlCol="0" anchor="ctr"/>
          <a:lstStyle/>
          <a:p>
            <a:pPr marL="0" indent="0" algn="l">
              <a:lnSpc>
                <a:spcPct val="130000"/>
              </a:lnSpc>
              <a:buNone/>
            </a:pPr>
            <a:r>
              <a:rPr lang="en-US" sz="1100" b="0" i="0" kern="0" dirty="0">
                <a:solidFill>
                  <a:schemeClr val="bg1"/>
                </a:solidFill>
                <a:latin typeface="Calibri"/>
              </a:rPr>
              <a:t>Single tradition or ideology</a:t>
            </a:r>
          </a:p>
        </p:txBody>
      </p:sp>
      <p:sp>
        <p:nvSpPr>
          <p:cNvPr id="35" name="RBg4"/>
          <p:cNvSpPr/>
          <p:nvPr/>
        </p:nvSpPr>
        <p:spPr>
          <a:xfrm>
            <a:off x="4964000" y="3880000"/>
            <a:ext cx="3700000" cy="640000"/>
          </a:xfrm>
          <a:prstGeom prst="rect">
            <a:avLst/>
          </a:prstGeom>
          <a:solidFill>
            <a:srgbClr val="1C0000"/>
          </a:solidFill>
          <a:ln>
            <a:noFill/>
          </a:ln>
        </p:spPr>
      </p:sp>
      <p:sp>
        <p:nvSpPr>
          <p:cNvPr id="36" name="RV4"/>
          <p:cNvSpPr/>
          <p:nvPr/>
        </p:nvSpPr>
        <p:spPr>
          <a:xfrm>
            <a:off x="5014000" y="3880000"/>
            <a:ext cx="160000" cy="640000"/>
          </a:xfrm>
          <a:prstGeom prst="rect">
            <a:avLst/>
          </a:prstGeom>
          <a:noFill/>
          <a:ln>
            <a:noFill/>
          </a:ln>
        </p:spPr>
        <p:txBody>
          <a:bodyPr wrap="square" lIns="91440" tIns="60960" rIns="91440" bIns="60960" rtlCol="0" anchor="ctr"/>
          <a:lstStyle/>
          <a:p>
            <a:pPr marL="0" indent="0" algn="ctr">
              <a:buNone/>
            </a:pPr>
            <a:r>
              <a:rPr lang="en-US" sz="1200" b="1" i="0" kern="0" dirty="0">
                <a:solidFill>
                  <a:srgbClr val="F5C125"/>
                </a:solidFill>
                <a:latin typeface="Calibri"/>
              </a:rPr>
              <a:t>✓</a:t>
            </a:r>
          </a:p>
        </p:txBody>
      </p:sp>
      <p:sp>
        <p:nvSpPr>
          <p:cNvPr id="37" name="RTxt4"/>
          <p:cNvSpPr/>
          <p:nvPr/>
        </p:nvSpPr>
        <p:spPr>
          <a:xfrm>
            <a:off x="5204000" y="3960000"/>
            <a:ext cx="3430000" cy="480000"/>
          </a:xfrm>
          <a:prstGeom prst="rect">
            <a:avLst/>
          </a:prstGeom>
          <a:noFill/>
          <a:ln>
            <a:noFill/>
          </a:ln>
        </p:spPr>
        <p:txBody>
          <a:bodyPr wrap="square" lIns="0" tIns="0" rIns="0" bIns="0" rtlCol="0" anchor="ctr"/>
          <a:lstStyle/>
          <a:p>
            <a:pPr marL="0" indent="0" algn="l">
              <a:lnSpc>
                <a:spcPct val="130000"/>
              </a:lnSpc>
              <a:buNone/>
            </a:pPr>
            <a:r>
              <a:rPr lang="en-US" sz="950" b="1" i="0" kern="0" dirty="0">
                <a:solidFill>
                  <a:srgbClr val="FFFFFF"/>
                </a:solidFill>
                <a:latin typeface="Calibri"/>
              </a:rPr>
              <a:t>Universal path — Vallalar’s non-dogmatic science, open to every belief system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D0D0D"/>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90000"/>
            <a:ext cx="8184000" cy="20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WHY WE ARE DIFFERENT ·  SANMARKKAM LIFE</a:t>
            </a:r>
          </a:p>
        </p:txBody>
      </p:sp>
      <p:sp>
        <p:nvSpPr>
          <p:cNvPr id="4" name="Heading"/>
          <p:cNvSpPr/>
          <p:nvPr/>
        </p:nvSpPr>
        <p:spPr>
          <a:xfrm>
            <a:off x="480000" y="295000"/>
            <a:ext cx="8184000" cy="430000"/>
          </a:xfrm>
          <a:prstGeom prst="rect">
            <a:avLst/>
          </a:prstGeom>
          <a:noFill/>
          <a:ln>
            <a:noFill/>
          </a:ln>
        </p:spPr>
        <p:txBody>
          <a:bodyPr wrap="square" lIns="0" tIns="0" rIns="0" bIns="0" rtlCol="0" anchor="t"/>
          <a:lstStyle/>
          <a:p>
            <a:pPr marL="0" indent="0" algn="l">
              <a:buNone/>
            </a:pPr>
            <a:r>
              <a:rPr lang="en-US" sz="3400" b="1" i="0" kern="0" dirty="0">
                <a:solidFill>
                  <a:srgbClr val="F5C125"/>
                </a:solidFill>
                <a:latin typeface="Georgia"/>
              </a:rPr>
              <a:t>One root. One path.</a:t>
            </a:r>
          </a:p>
        </p:txBody>
      </p:sp>
      <p:sp>
        <p:nvSpPr>
          <p:cNvPr id="5" name="Subhead"/>
          <p:cNvSpPr/>
          <p:nvPr/>
        </p:nvSpPr>
        <p:spPr>
          <a:xfrm>
            <a:off x="480000" y="930000"/>
            <a:ext cx="8184000" cy="220000"/>
          </a:xfrm>
          <a:prstGeom prst="rect">
            <a:avLst/>
          </a:prstGeom>
          <a:noFill/>
          <a:ln>
            <a:noFill/>
          </a:ln>
        </p:spPr>
        <p:txBody>
          <a:bodyPr wrap="square" lIns="0" tIns="0" rIns="0" bIns="0" rtlCol="0" anchor="t"/>
          <a:lstStyle/>
          <a:p>
            <a:pPr marL="0" indent="0" algn="l">
              <a:buNone/>
            </a:pPr>
            <a:r>
              <a:rPr lang="en-US" sz="1100" b="0" i="0" kern="0" dirty="0">
                <a:solidFill>
                  <a:schemeClr val="bg1"/>
                </a:solidFill>
                <a:latin typeface="Calibri"/>
              </a:rPr>
              <a:t>Most organizations treat the consequences of a world without compassion. We address the cause.</a:t>
            </a:r>
          </a:p>
        </p:txBody>
      </p:sp>
      <p:sp>
        <p:nvSpPr>
          <p:cNvPr id="6" name="QuoteBg"/>
          <p:cNvSpPr/>
          <p:nvPr/>
        </p:nvSpPr>
        <p:spPr>
          <a:xfrm>
            <a:off x="480000" y="1250000"/>
            <a:ext cx="8184000" cy="560000"/>
          </a:xfrm>
          <a:prstGeom prst="rect">
            <a:avLst/>
          </a:prstGeom>
          <a:solidFill>
            <a:srgbClr val="160000"/>
          </a:solidFill>
          <a:ln w="9525">
            <a:solidFill>
              <a:srgbClr val="B93720"/>
            </a:solidFill>
            <a:prstDash val="solid"/>
          </a:ln>
        </p:spPr>
      </p:sp>
      <p:sp>
        <p:nvSpPr>
          <p:cNvPr id="7" name="QuoteText"/>
          <p:cNvSpPr/>
          <p:nvPr/>
        </p:nvSpPr>
        <p:spPr>
          <a:xfrm>
            <a:off x="580000" y="1280000"/>
            <a:ext cx="7984000" cy="500000"/>
          </a:xfrm>
          <a:prstGeom prst="rect">
            <a:avLst/>
          </a:prstGeom>
          <a:noFill/>
          <a:ln>
            <a:noFill/>
          </a:ln>
        </p:spPr>
        <p:txBody>
          <a:bodyPr wrap="square" lIns="0" tIns="0" rIns="0" bIns="0" rtlCol="0" anchor="ctr"/>
          <a:lstStyle/>
          <a:p>
            <a:pPr marL="0" indent="0" algn="ctr">
              <a:lnSpc>
                <a:spcPct val="130000"/>
              </a:lnSpc>
              <a:buNone/>
            </a:pPr>
            <a:r>
              <a:rPr lang="en-US" sz="1150" b="0" i="1" kern="0" dirty="0">
                <a:solidFill>
                  <a:srgbClr val="F5C125"/>
                </a:solidFill>
                <a:latin typeface="Georgia"/>
              </a:rPr>
              <a:t>“When compassion toward living beings is absent, suffering is inevitable. The law of the jungle returns.”</a:t>
            </a:r>
          </a:p>
        </p:txBody>
      </p:sp>
      <p:sp>
        <p:nvSpPr>
          <p:cNvPr id="8" name="QuoteAttrib"/>
          <p:cNvSpPr/>
          <p:nvPr/>
        </p:nvSpPr>
        <p:spPr>
          <a:xfrm>
            <a:off x="580000" y="1820000"/>
            <a:ext cx="7984000" cy="200000"/>
          </a:xfrm>
          <a:prstGeom prst="rect">
            <a:avLst/>
          </a:prstGeom>
          <a:noFill/>
          <a:ln>
            <a:noFill/>
          </a:ln>
        </p:spPr>
        <p:txBody>
          <a:bodyPr wrap="square" lIns="0" tIns="0" rIns="0" bIns="0" rtlCol="0" anchor="t"/>
          <a:lstStyle/>
          <a:p>
            <a:pPr marL="0" indent="0" algn="ctr">
              <a:buNone/>
            </a:pPr>
            <a:r>
              <a:rPr lang="en-US" sz="900" b="0" i="0" kern="0" dirty="0">
                <a:solidFill>
                  <a:schemeClr val="bg1"/>
                </a:solidFill>
                <a:latin typeface="Calibri"/>
              </a:rPr>
              <a:t>— Ramalinga Swamigal (</a:t>
            </a:r>
            <a:r>
              <a:rPr lang="en-US" sz="900" b="0" i="0" kern="0" dirty="0" err="1">
                <a:solidFill>
                  <a:schemeClr val="bg1"/>
                </a:solidFill>
                <a:latin typeface="Calibri"/>
              </a:rPr>
              <a:t>Vallalar</a:t>
            </a:r>
            <a:r>
              <a:rPr lang="en-US" sz="900" b="0" i="0" kern="0" dirty="0">
                <a:solidFill>
                  <a:schemeClr val="bg1"/>
                </a:solidFill>
                <a:latin typeface="Calibri"/>
              </a:rPr>
              <a:t>) in </a:t>
            </a:r>
            <a:r>
              <a:rPr lang="en-US" sz="900" b="0" i="1" kern="0" dirty="0">
                <a:solidFill>
                  <a:schemeClr val="bg1"/>
                </a:solidFill>
                <a:latin typeface="Calibri"/>
              </a:rPr>
              <a:t>Jeeva </a:t>
            </a:r>
            <a:r>
              <a:rPr lang="en-US" sz="900" b="0" i="1" kern="0" dirty="0" err="1">
                <a:solidFill>
                  <a:schemeClr val="bg1"/>
                </a:solidFill>
                <a:latin typeface="Calibri"/>
              </a:rPr>
              <a:t>Karunya</a:t>
            </a:r>
            <a:r>
              <a:rPr lang="en-US" sz="900" b="0" i="1" kern="0" dirty="0">
                <a:solidFill>
                  <a:schemeClr val="bg1"/>
                </a:solidFill>
                <a:latin typeface="Calibri"/>
              </a:rPr>
              <a:t> </a:t>
            </a:r>
            <a:r>
              <a:rPr lang="en-US" sz="900" b="0" i="1" kern="0" dirty="0" err="1">
                <a:solidFill>
                  <a:schemeClr val="bg1"/>
                </a:solidFill>
                <a:latin typeface="Calibri"/>
              </a:rPr>
              <a:t>Ozhukkham</a:t>
            </a:r>
            <a:endParaRPr lang="en-US" sz="900" b="0" i="0" kern="0" dirty="0">
              <a:solidFill>
                <a:schemeClr val="bg1"/>
              </a:solidFill>
              <a:latin typeface="Calibri"/>
            </a:endParaRPr>
          </a:p>
        </p:txBody>
      </p:sp>
      <p:sp>
        <p:nvSpPr>
          <p:cNvPr id="9" name="Diff0Num"/>
          <p:cNvSpPr/>
          <p:nvPr/>
        </p:nvSpPr>
        <p:spPr>
          <a:xfrm>
            <a:off x="480000" y="2260000"/>
            <a:ext cx="280000" cy="280000"/>
          </a:xfrm>
          <a:prstGeom prst="rect">
            <a:avLst/>
          </a:prstGeom>
          <a:solidFill>
            <a:srgbClr val="B93720"/>
          </a:solidFill>
          <a:ln w="9525">
            <a:solidFill>
              <a:srgbClr val="B93720"/>
            </a:solidFill>
            <a:prstDash val="solid"/>
          </a:ln>
        </p:spPr>
        <p:txBody>
          <a:bodyPr wrap="square" lIns="91440" tIns="45720" rIns="91440" bIns="45720" rtlCol="0" anchor="ctr"/>
          <a:lstStyle/>
          <a:p>
            <a:pPr marL="0" indent="0" algn="ctr">
              <a:buNone/>
            </a:pPr>
            <a:r>
              <a:rPr lang="en-US" sz="1200" b="1" i="0" kern="0" dirty="0">
                <a:solidFill>
                  <a:srgbClr val="FFFFFF"/>
                </a:solidFill>
                <a:latin typeface="Calibri"/>
              </a:rPr>
              <a:t>1</a:t>
            </a:r>
          </a:p>
        </p:txBody>
      </p:sp>
      <p:sp>
        <p:nvSpPr>
          <p:cNvPr id="10" name="Diff0Title"/>
          <p:cNvSpPr/>
          <p:nvPr/>
        </p:nvSpPr>
        <p:spPr>
          <a:xfrm>
            <a:off x="840000" y="2240000"/>
            <a:ext cx="7724000" cy="280000"/>
          </a:xfrm>
          <a:prstGeom prst="rect">
            <a:avLst/>
          </a:prstGeom>
          <a:noFill/>
          <a:ln>
            <a:noFill/>
          </a:ln>
        </p:spPr>
        <p:txBody>
          <a:bodyPr wrap="square" lIns="0" tIns="0" rIns="0" bIns="0" rtlCol="0" anchor="t"/>
          <a:lstStyle/>
          <a:p>
            <a:pPr marL="0" indent="0" algn="l">
              <a:buNone/>
            </a:pPr>
            <a:r>
              <a:rPr lang="en-US" sz="1200" b="1" i="0" kern="0" dirty="0">
                <a:solidFill>
                  <a:srgbClr val="FFFFFF"/>
                </a:solidFill>
                <a:latin typeface="Calibri"/>
              </a:rPr>
              <a:t>We treat the root, not the branch</a:t>
            </a:r>
          </a:p>
        </p:txBody>
      </p:sp>
      <p:sp>
        <p:nvSpPr>
          <p:cNvPr id="11" name="Diff0Desc"/>
          <p:cNvSpPr/>
          <p:nvPr/>
        </p:nvSpPr>
        <p:spPr>
          <a:xfrm>
            <a:off x="840000" y="2520000"/>
            <a:ext cx="7724000" cy="460000"/>
          </a:xfrm>
          <a:prstGeom prst="rect">
            <a:avLst/>
          </a:prstGeom>
          <a:noFill/>
          <a:ln>
            <a:noFill/>
          </a:ln>
        </p:spPr>
        <p:txBody>
          <a:bodyPr wrap="square" lIns="0" tIns="0" rIns="0" bIns="0" rtlCol="0" anchor="t"/>
          <a:lstStyle/>
          <a:p>
            <a:pPr marL="0" indent="0" algn="l">
              <a:lnSpc>
                <a:spcPct val="130000"/>
              </a:lnSpc>
              <a:buNone/>
            </a:pPr>
            <a:r>
              <a:rPr lang="en-US" sz="1100" b="0" i="0" kern="0" dirty="0">
                <a:solidFill>
                  <a:schemeClr val="bg1"/>
                </a:solidFill>
                <a:latin typeface="Calibri"/>
              </a:rPr>
              <a:t>Climate crisis, pandemic, wars, animal abuse, and poverty share one cause: the absence of </a:t>
            </a:r>
            <a:r>
              <a:rPr lang="en-US" sz="1100" b="0" i="1" kern="0" dirty="0">
                <a:solidFill>
                  <a:schemeClr val="bg1"/>
                </a:solidFill>
                <a:latin typeface="Calibri"/>
              </a:rPr>
              <a:t>Jeeva </a:t>
            </a:r>
            <a:r>
              <a:rPr lang="en-US" sz="1100" b="0" i="1" kern="0" dirty="0" err="1">
                <a:solidFill>
                  <a:schemeClr val="bg1"/>
                </a:solidFill>
                <a:latin typeface="Calibri"/>
              </a:rPr>
              <a:t>Karunyam</a:t>
            </a:r>
            <a:r>
              <a:rPr lang="en-US" sz="1100" b="0" i="1" kern="0" dirty="0">
                <a:solidFill>
                  <a:schemeClr val="bg1"/>
                </a:solidFill>
                <a:latin typeface="Calibri"/>
              </a:rPr>
              <a:t>  </a:t>
            </a:r>
            <a:r>
              <a:rPr lang="en-US" sz="1100" b="0" i="0" kern="0" dirty="0">
                <a:solidFill>
                  <a:schemeClr val="bg1"/>
                </a:solidFill>
                <a:latin typeface="Calibri"/>
              </a:rPr>
              <a:t>and </a:t>
            </a:r>
            <a:r>
              <a:rPr lang="en-US" sz="1100" b="0" i="1" kern="0" dirty="0" err="1">
                <a:solidFill>
                  <a:schemeClr val="bg1"/>
                </a:solidFill>
                <a:latin typeface="Calibri"/>
              </a:rPr>
              <a:t>Atma</a:t>
            </a:r>
            <a:r>
              <a:rPr lang="en-US" sz="1100" b="0" i="1" kern="0" dirty="0">
                <a:solidFill>
                  <a:schemeClr val="bg1"/>
                </a:solidFill>
                <a:latin typeface="Calibri"/>
              </a:rPr>
              <a:t> </a:t>
            </a:r>
            <a:r>
              <a:rPr lang="en-US" sz="1100" b="0" i="1" kern="0" dirty="0" err="1">
                <a:solidFill>
                  <a:schemeClr val="bg1"/>
                </a:solidFill>
                <a:latin typeface="Calibri"/>
              </a:rPr>
              <a:t>Neya</a:t>
            </a:r>
            <a:r>
              <a:rPr lang="en-US" sz="1100" b="0" i="1" kern="0" dirty="0">
                <a:solidFill>
                  <a:schemeClr val="bg1"/>
                </a:solidFill>
                <a:latin typeface="Calibri"/>
              </a:rPr>
              <a:t> </a:t>
            </a:r>
            <a:r>
              <a:rPr lang="en-US" sz="1100" b="0" i="1" kern="0" dirty="0" err="1">
                <a:solidFill>
                  <a:schemeClr val="bg1"/>
                </a:solidFill>
                <a:latin typeface="Calibri"/>
              </a:rPr>
              <a:t>Orumaipad</a:t>
            </a:r>
            <a:r>
              <a:rPr lang="en-US" sz="1100" b="0" i="0" kern="0" dirty="0">
                <a:solidFill>
                  <a:schemeClr val="bg1"/>
                </a:solidFill>
                <a:latin typeface="Calibri"/>
              </a:rPr>
              <a:t>. Most organizations treat each crisis separately. We address what produces them all.</a:t>
            </a:r>
          </a:p>
        </p:txBody>
      </p:sp>
      <p:sp>
        <p:nvSpPr>
          <p:cNvPr id="12" name="Diff1Num"/>
          <p:cNvSpPr/>
          <p:nvPr/>
        </p:nvSpPr>
        <p:spPr>
          <a:xfrm>
            <a:off x="480000" y="3320000"/>
            <a:ext cx="280000" cy="280000"/>
          </a:xfrm>
          <a:prstGeom prst="rect">
            <a:avLst/>
          </a:prstGeom>
          <a:solidFill>
            <a:srgbClr val="F5C125"/>
          </a:solidFill>
          <a:ln w="9525">
            <a:solidFill>
              <a:srgbClr val="F5C125"/>
            </a:solidFill>
            <a:prstDash val="solid"/>
          </a:ln>
        </p:spPr>
        <p:txBody>
          <a:bodyPr wrap="square" lIns="91440" tIns="45720" rIns="91440" bIns="45720" rtlCol="0" anchor="ctr"/>
          <a:lstStyle/>
          <a:p>
            <a:pPr marL="0" indent="0" algn="ctr">
              <a:buNone/>
            </a:pPr>
            <a:r>
              <a:rPr lang="en-US" sz="1200" b="1" i="0" kern="0" dirty="0">
                <a:solidFill>
                  <a:srgbClr val="FFFFFF"/>
                </a:solidFill>
                <a:latin typeface="Calibri"/>
              </a:rPr>
              <a:t>2</a:t>
            </a:r>
          </a:p>
        </p:txBody>
      </p:sp>
      <p:sp>
        <p:nvSpPr>
          <p:cNvPr id="13" name="Diff1Title"/>
          <p:cNvSpPr/>
          <p:nvPr/>
        </p:nvSpPr>
        <p:spPr>
          <a:xfrm>
            <a:off x="840000" y="3300000"/>
            <a:ext cx="7724000" cy="280000"/>
          </a:xfrm>
          <a:prstGeom prst="rect">
            <a:avLst/>
          </a:prstGeom>
          <a:noFill/>
          <a:ln>
            <a:noFill/>
          </a:ln>
        </p:spPr>
        <p:txBody>
          <a:bodyPr wrap="square" lIns="0" tIns="0" rIns="0" bIns="0" rtlCol="0" anchor="t"/>
          <a:lstStyle/>
          <a:p>
            <a:pPr marL="0" indent="0" algn="l">
              <a:buNone/>
            </a:pPr>
            <a:r>
              <a:rPr lang="en-US" sz="1200" b="1" i="0" kern="0" dirty="0">
                <a:solidFill>
                  <a:srgbClr val="FFFFFF"/>
                </a:solidFill>
                <a:latin typeface="Calibri"/>
              </a:rPr>
              <a:t>Entirely free. No hierarchy. No conversion.</a:t>
            </a:r>
          </a:p>
        </p:txBody>
      </p:sp>
      <p:sp>
        <p:nvSpPr>
          <p:cNvPr id="14" name="Diff1Desc"/>
          <p:cNvSpPr/>
          <p:nvPr/>
        </p:nvSpPr>
        <p:spPr>
          <a:xfrm>
            <a:off x="840000" y="3580000"/>
            <a:ext cx="7724000" cy="460000"/>
          </a:xfrm>
          <a:prstGeom prst="rect">
            <a:avLst/>
          </a:prstGeom>
          <a:noFill/>
          <a:ln>
            <a:noFill/>
          </a:ln>
        </p:spPr>
        <p:txBody>
          <a:bodyPr wrap="square" lIns="0" tIns="0" rIns="0" bIns="0" rtlCol="0" anchor="t"/>
          <a:lstStyle/>
          <a:p>
            <a:pPr marL="0" indent="0" algn="l">
              <a:lnSpc>
                <a:spcPct val="130000"/>
              </a:lnSpc>
              <a:buNone/>
            </a:pPr>
            <a:r>
              <a:rPr lang="en-US" sz="1100" b="0" i="0" kern="0" dirty="0">
                <a:solidFill>
                  <a:schemeClr val="bg1"/>
                </a:solidFill>
                <a:latin typeface="Calibri"/>
              </a:rPr>
              <a:t>No cost. No membership. No religion to leave. No belief to adopt. Not a marketing strategy. </a:t>
            </a:r>
            <a:r>
              <a:rPr lang="en-US" sz="1100" kern="0" dirty="0">
                <a:solidFill>
                  <a:schemeClr val="bg1"/>
                </a:solidFill>
                <a:latin typeface="Calibri"/>
              </a:rPr>
              <a:t>T</a:t>
            </a:r>
            <a:r>
              <a:rPr lang="en-US" sz="1100" b="0" i="0" kern="0" dirty="0">
                <a:solidFill>
                  <a:schemeClr val="bg1"/>
                </a:solidFill>
                <a:latin typeface="Calibri"/>
              </a:rPr>
              <a:t>his is how Vallalar’s free kitchen has operated since 1867. The path is open to every human being, without exception.</a:t>
            </a:r>
          </a:p>
        </p:txBody>
      </p:sp>
      <p:sp>
        <p:nvSpPr>
          <p:cNvPr id="15" name="Diff2Num"/>
          <p:cNvSpPr/>
          <p:nvPr/>
        </p:nvSpPr>
        <p:spPr>
          <a:xfrm>
            <a:off x="480000" y="4380000"/>
            <a:ext cx="280000" cy="280000"/>
          </a:xfrm>
          <a:prstGeom prst="rect">
            <a:avLst/>
          </a:prstGeom>
          <a:solidFill>
            <a:srgbClr val="B93720"/>
          </a:solidFill>
          <a:ln w="9525">
            <a:solidFill>
              <a:srgbClr val="B93720"/>
            </a:solidFill>
            <a:prstDash val="solid"/>
          </a:ln>
        </p:spPr>
        <p:txBody>
          <a:bodyPr wrap="square" lIns="91440" tIns="45720" rIns="91440" bIns="45720" rtlCol="0" anchor="ctr"/>
          <a:lstStyle/>
          <a:p>
            <a:pPr marL="0" indent="0" algn="ctr">
              <a:buNone/>
            </a:pPr>
            <a:r>
              <a:rPr lang="en-US" sz="1200" b="1" i="0" kern="0" dirty="0">
                <a:solidFill>
                  <a:srgbClr val="FFFFFF"/>
                </a:solidFill>
                <a:latin typeface="Calibri"/>
              </a:rPr>
              <a:t>3</a:t>
            </a:r>
          </a:p>
        </p:txBody>
      </p:sp>
      <p:sp>
        <p:nvSpPr>
          <p:cNvPr id="16" name="Diff2Title"/>
          <p:cNvSpPr/>
          <p:nvPr/>
        </p:nvSpPr>
        <p:spPr>
          <a:xfrm>
            <a:off x="840000" y="4360000"/>
            <a:ext cx="7724000" cy="280000"/>
          </a:xfrm>
          <a:prstGeom prst="rect">
            <a:avLst/>
          </a:prstGeom>
          <a:noFill/>
          <a:ln>
            <a:noFill/>
          </a:ln>
        </p:spPr>
        <p:txBody>
          <a:bodyPr wrap="square" lIns="0" tIns="0" rIns="0" bIns="0" rtlCol="0" anchor="t"/>
          <a:lstStyle/>
          <a:p>
            <a:pPr marL="0" indent="0" algn="l">
              <a:buNone/>
            </a:pPr>
            <a:r>
              <a:rPr lang="en-US" sz="1200" b="1" i="0" kern="0" dirty="0">
                <a:solidFill>
                  <a:srgbClr val="FFFFFF"/>
                </a:solidFill>
                <a:latin typeface="Calibri"/>
              </a:rPr>
              <a:t>A living, documented tradition since 1867</a:t>
            </a:r>
          </a:p>
        </p:txBody>
      </p:sp>
      <p:sp>
        <p:nvSpPr>
          <p:cNvPr id="17" name="Diff2Desc"/>
          <p:cNvSpPr/>
          <p:nvPr/>
        </p:nvSpPr>
        <p:spPr>
          <a:xfrm>
            <a:off x="840000" y="4640000"/>
            <a:ext cx="7724000" cy="460000"/>
          </a:xfrm>
          <a:prstGeom prst="rect">
            <a:avLst/>
          </a:prstGeom>
          <a:noFill/>
          <a:ln>
            <a:noFill/>
          </a:ln>
        </p:spPr>
        <p:txBody>
          <a:bodyPr wrap="square" lIns="0" tIns="0" rIns="0" bIns="0" rtlCol="0" anchor="t"/>
          <a:lstStyle/>
          <a:p>
            <a:pPr marL="0" indent="0" algn="l">
              <a:lnSpc>
                <a:spcPct val="130000"/>
              </a:lnSpc>
              <a:buNone/>
            </a:pPr>
            <a:r>
              <a:rPr lang="en-US" sz="1100" b="0" i="0" kern="0" dirty="0">
                <a:solidFill>
                  <a:schemeClr val="bg1"/>
                </a:solidFill>
                <a:latin typeface="Calibri"/>
              </a:rPr>
              <a:t>Not theory. An unbroken path verified by colonial administrative records, named historical witnesses, and 150 years of continuous practice. You are not asked to believe it. You are invited to test it in your own life.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BEE"/>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90000"/>
            <a:ext cx="8184000" cy="20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JEEVA KARUNYAM  ·  ATMA NEYA ORUMAIPADU  ·  THE ROOT</a:t>
            </a:r>
          </a:p>
        </p:txBody>
      </p:sp>
      <p:sp>
        <p:nvSpPr>
          <p:cNvPr id="4" name="Heading"/>
          <p:cNvSpPr/>
          <p:nvPr/>
        </p:nvSpPr>
        <p:spPr>
          <a:xfrm>
            <a:off x="480000" y="295000"/>
            <a:ext cx="8184000" cy="420000"/>
          </a:xfrm>
          <a:prstGeom prst="rect">
            <a:avLst/>
          </a:prstGeom>
          <a:noFill/>
          <a:ln>
            <a:noFill/>
          </a:ln>
        </p:spPr>
        <p:txBody>
          <a:bodyPr wrap="square" lIns="0" tIns="0" rIns="0" bIns="0" rtlCol="0" anchor="t"/>
          <a:lstStyle/>
          <a:p>
            <a:pPr marL="0" indent="0" algn="l">
              <a:buNone/>
            </a:pPr>
            <a:r>
              <a:rPr lang="en-US" sz="2800" b="1" i="0" kern="0" dirty="0">
                <a:solidFill>
                  <a:srgbClr val="1A1A1A"/>
                </a:solidFill>
                <a:latin typeface="Georgia"/>
              </a:rPr>
              <a:t>We have been treating symptoms.</a:t>
            </a:r>
          </a:p>
        </p:txBody>
      </p:sp>
      <p:sp>
        <p:nvSpPr>
          <p:cNvPr id="5" name="Sub1"/>
          <p:cNvSpPr/>
          <p:nvPr/>
        </p:nvSpPr>
        <p:spPr>
          <a:xfrm>
            <a:off x="480000" y="740000"/>
            <a:ext cx="8184000" cy="200000"/>
          </a:xfrm>
          <a:prstGeom prst="rect">
            <a:avLst/>
          </a:prstGeom>
          <a:noFill/>
          <a:ln>
            <a:noFill/>
          </a:ln>
        </p:spPr>
        <p:txBody>
          <a:bodyPr wrap="square" lIns="0" tIns="0" rIns="0" bIns="0" rtlCol="0" anchor="t"/>
          <a:lstStyle/>
          <a:p>
            <a:pPr marL="0" indent="0" algn="l">
              <a:buNone/>
            </a:pPr>
            <a:r>
              <a:rPr lang="en-US" sz="1100" b="0" i="0" kern="0" dirty="0">
                <a:solidFill>
                  <a:srgbClr val="444444"/>
                </a:solidFill>
                <a:latin typeface="Calibri"/>
              </a:rPr>
              <a:t>Vallalar identified two missing principles behind every human crisis:</a:t>
            </a:r>
          </a:p>
        </p:txBody>
      </p:sp>
      <p:sp>
        <p:nvSpPr>
          <p:cNvPr id="6" name="Sub2"/>
          <p:cNvSpPr/>
          <p:nvPr/>
        </p:nvSpPr>
        <p:spPr>
          <a:xfrm>
            <a:off x="480000" y="940000"/>
            <a:ext cx="8184000" cy="200000"/>
          </a:xfrm>
          <a:prstGeom prst="rect">
            <a:avLst/>
          </a:prstGeom>
          <a:noFill/>
          <a:ln>
            <a:noFill/>
          </a:ln>
        </p:spPr>
        <p:txBody>
          <a:bodyPr wrap="square" lIns="0" tIns="0" rIns="0" bIns="0" rtlCol="0" anchor="t"/>
          <a:lstStyle/>
          <a:p>
            <a:pPr marL="0" indent="0" algn="l">
              <a:buNone/>
            </a:pPr>
            <a:r>
              <a:rPr lang="en-US" sz="1100" b="1" i="0" kern="0" dirty="0">
                <a:solidFill>
                  <a:srgbClr val="B93720"/>
                </a:solidFill>
                <a:latin typeface="Calibri"/>
              </a:rPr>
              <a:t>Jeeva Karunyam</a:t>
            </a:r>
          </a:p>
        </p:txBody>
      </p:sp>
      <p:sp>
        <p:nvSpPr>
          <p:cNvPr id="7" name="Sub2b"/>
          <p:cNvSpPr/>
          <p:nvPr/>
        </p:nvSpPr>
        <p:spPr>
          <a:xfrm>
            <a:off x="1472000" y="940000"/>
            <a:ext cx="7000000" cy="200000"/>
          </a:xfrm>
          <a:prstGeom prst="rect">
            <a:avLst/>
          </a:prstGeom>
          <a:noFill/>
          <a:ln>
            <a:noFill/>
          </a:ln>
        </p:spPr>
        <p:txBody>
          <a:bodyPr wrap="square" lIns="0" tIns="0" rIns="0" bIns="0" rtlCol="0" anchor="t"/>
          <a:lstStyle/>
          <a:p>
            <a:pPr marL="0" indent="0" algn="l">
              <a:buNone/>
            </a:pPr>
            <a:r>
              <a:rPr lang="en-US" sz="1100" b="0" i="0" kern="0" dirty="0">
                <a:solidFill>
                  <a:srgbClr val="444444"/>
                </a:solidFill>
                <a:latin typeface="Calibri"/>
              </a:rPr>
              <a:t> (</a:t>
            </a:r>
            <a:r>
              <a:rPr lang="en-US" sz="1100" kern="0" dirty="0">
                <a:solidFill>
                  <a:srgbClr val="444444"/>
                </a:solidFill>
                <a:latin typeface="Calibri"/>
              </a:rPr>
              <a:t>Active </a:t>
            </a:r>
            <a:r>
              <a:rPr lang="en-US" sz="1100" b="0" i="0" kern="0" dirty="0">
                <a:solidFill>
                  <a:srgbClr val="444444"/>
                </a:solidFill>
                <a:latin typeface="Calibri"/>
              </a:rPr>
              <a:t>compassion for all life)  ·  </a:t>
            </a:r>
            <a:r>
              <a:rPr lang="en-US" sz="1100" b="1" i="0" kern="0" dirty="0">
                <a:solidFill>
                  <a:srgbClr val="C00000"/>
                </a:solidFill>
                <a:latin typeface="Calibri"/>
              </a:rPr>
              <a:t>Atma Neya Orumaipadu  </a:t>
            </a:r>
            <a:r>
              <a:rPr lang="en-US" sz="1100" b="0" i="0" kern="0" dirty="0">
                <a:solidFill>
                  <a:srgbClr val="444444"/>
                </a:solidFill>
                <a:latin typeface="Calibri"/>
              </a:rPr>
              <a:t>(soul unity - seeing all beings as yourself)</a:t>
            </a:r>
          </a:p>
        </p:txBody>
      </p:sp>
      <p:sp>
        <p:nvSpPr>
          <p:cNvPr id="8" name="C0Bg"/>
          <p:cNvSpPr/>
          <p:nvPr/>
        </p:nvSpPr>
        <p:spPr>
          <a:xfrm>
            <a:off x="480000" y="1230000"/>
            <a:ext cx="2568000" cy="1540000"/>
          </a:xfrm>
          <a:prstGeom prst="rect">
            <a:avLst/>
          </a:prstGeom>
          <a:solidFill>
            <a:srgbClr val="FFFFFF"/>
          </a:solidFill>
          <a:ln w="9525">
            <a:solidFill>
              <a:srgbClr val="E0D8B0"/>
            </a:solidFill>
            <a:prstDash val="solid"/>
          </a:ln>
          <a:effectLst>
            <a:outerShdw blurRad="76200" dist="19050" dir="8100000" rotWithShape="0">
              <a:srgbClr val="000000">
                <a:alpha val="20000"/>
              </a:srgbClr>
            </a:outerShdw>
          </a:effectLst>
        </p:spPr>
      </p:sp>
      <p:sp>
        <p:nvSpPr>
          <p:cNvPr id="9" name="C0Strip"/>
          <p:cNvSpPr/>
          <p:nvPr/>
        </p:nvSpPr>
        <p:spPr>
          <a:xfrm>
            <a:off x="480000" y="1230000"/>
            <a:ext cx="14000" cy="1540000"/>
          </a:xfrm>
          <a:prstGeom prst="rect">
            <a:avLst/>
          </a:prstGeom>
          <a:solidFill>
            <a:srgbClr val="B93720"/>
          </a:solidFill>
          <a:ln>
            <a:noFill/>
          </a:ln>
        </p:spPr>
      </p:sp>
      <p:sp>
        <p:nvSpPr>
          <p:cNvPr id="10" name="C0Icon"/>
          <p:cNvSpPr/>
          <p:nvPr/>
        </p:nvSpPr>
        <p:spPr>
          <a:xfrm>
            <a:off x="580000" y="1310000"/>
            <a:ext cx="300000" cy="260000"/>
          </a:xfrm>
          <a:prstGeom prst="rect">
            <a:avLst/>
          </a:prstGeom>
          <a:noFill/>
          <a:ln>
            <a:noFill/>
          </a:ln>
        </p:spPr>
        <p:txBody>
          <a:bodyPr wrap="square" lIns="0" tIns="0" rIns="0" bIns="0" rtlCol="0" anchor="t"/>
          <a:lstStyle/>
          <a:p>
            <a:pPr marL="0" indent="0" algn="l">
              <a:buNone/>
            </a:pPr>
            <a:r>
              <a:rPr lang="en-US" sz="1600" b="0" i="0" kern="0" dirty="0">
                <a:solidFill>
                  <a:srgbClr val="1A1A1A"/>
                </a:solidFill>
                <a:latin typeface="Calibri"/>
              </a:rPr>
              <a:t>🌡️</a:t>
            </a:r>
          </a:p>
        </p:txBody>
      </p:sp>
      <p:sp>
        <p:nvSpPr>
          <p:cNvPr id="11" name="C0Title"/>
          <p:cNvSpPr/>
          <p:nvPr/>
        </p:nvSpPr>
        <p:spPr>
          <a:xfrm>
            <a:off x="900000" y="1310000"/>
            <a:ext cx="2088000" cy="260000"/>
          </a:xfrm>
          <a:prstGeom prst="rect">
            <a:avLst/>
          </a:prstGeom>
          <a:noFill/>
          <a:ln>
            <a:noFill/>
          </a:ln>
        </p:spPr>
        <p:txBody>
          <a:bodyPr wrap="square" lIns="0" tIns="0" rIns="0" bIns="0" rtlCol="0" anchor="ctr"/>
          <a:lstStyle/>
          <a:p>
            <a:pPr marL="0" indent="0" algn="l">
              <a:buNone/>
            </a:pPr>
            <a:r>
              <a:rPr lang="en-US" sz="1050" b="1" i="0" kern="0" dirty="0">
                <a:solidFill>
                  <a:srgbClr val="1A1A1A"/>
                </a:solidFill>
                <a:latin typeface="Calibri"/>
              </a:rPr>
              <a:t>Climate &amp; Environment</a:t>
            </a:r>
          </a:p>
        </p:txBody>
      </p:sp>
      <p:sp>
        <p:nvSpPr>
          <p:cNvPr id="12" name="C0Rule"/>
          <p:cNvSpPr/>
          <p:nvPr/>
        </p:nvSpPr>
        <p:spPr>
          <a:xfrm>
            <a:off x="580000" y="1610000"/>
            <a:ext cx="400000" cy="9000"/>
          </a:xfrm>
          <a:prstGeom prst="rect">
            <a:avLst/>
          </a:prstGeom>
          <a:solidFill>
            <a:srgbClr val="B93720"/>
          </a:solidFill>
          <a:ln>
            <a:noFill/>
          </a:ln>
        </p:spPr>
      </p:sp>
      <p:sp>
        <p:nvSpPr>
          <p:cNvPr id="13" name="C0Desc"/>
          <p:cNvSpPr/>
          <p:nvPr/>
        </p:nvSpPr>
        <p:spPr>
          <a:xfrm>
            <a:off x="580000" y="1670000"/>
            <a:ext cx="2368000" cy="101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rgbClr val="333333"/>
                </a:solidFill>
                <a:latin typeface="Calibri"/>
              </a:rPr>
              <a:t>80% of deforestation tied to industrial animal systems — a direct consequence of absent compassion for life.</a:t>
            </a:r>
          </a:p>
        </p:txBody>
      </p:sp>
      <p:sp>
        <p:nvSpPr>
          <p:cNvPr id="14" name="C1Bg"/>
          <p:cNvSpPr/>
          <p:nvPr/>
        </p:nvSpPr>
        <p:spPr>
          <a:xfrm>
            <a:off x="3192000" y="1230000"/>
            <a:ext cx="2568000" cy="1540000"/>
          </a:xfrm>
          <a:prstGeom prst="rect">
            <a:avLst/>
          </a:prstGeom>
          <a:solidFill>
            <a:srgbClr val="FFFFFF"/>
          </a:solidFill>
          <a:ln w="9525">
            <a:solidFill>
              <a:srgbClr val="E0D8B0"/>
            </a:solidFill>
            <a:prstDash val="solid"/>
          </a:ln>
          <a:effectLst>
            <a:outerShdw blurRad="76200" dist="19050" dir="8100000" rotWithShape="0">
              <a:srgbClr val="000000">
                <a:alpha val="20000"/>
              </a:srgbClr>
            </a:outerShdw>
          </a:effectLst>
        </p:spPr>
      </p:sp>
      <p:sp>
        <p:nvSpPr>
          <p:cNvPr id="15" name="C1Strip"/>
          <p:cNvSpPr/>
          <p:nvPr/>
        </p:nvSpPr>
        <p:spPr>
          <a:xfrm>
            <a:off x="3192000" y="1230000"/>
            <a:ext cx="14000" cy="1540000"/>
          </a:xfrm>
          <a:prstGeom prst="rect">
            <a:avLst/>
          </a:prstGeom>
          <a:solidFill>
            <a:srgbClr val="1A5C2A"/>
          </a:solidFill>
          <a:ln>
            <a:noFill/>
          </a:ln>
        </p:spPr>
      </p:sp>
      <p:sp>
        <p:nvSpPr>
          <p:cNvPr id="16" name="C1Icon"/>
          <p:cNvSpPr/>
          <p:nvPr/>
        </p:nvSpPr>
        <p:spPr>
          <a:xfrm>
            <a:off x="3292000" y="1310000"/>
            <a:ext cx="300000" cy="260000"/>
          </a:xfrm>
          <a:prstGeom prst="rect">
            <a:avLst/>
          </a:prstGeom>
          <a:noFill/>
          <a:ln>
            <a:noFill/>
          </a:ln>
        </p:spPr>
        <p:txBody>
          <a:bodyPr wrap="square" lIns="0" tIns="0" rIns="0" bIns="0" rtlCol="0" anchor="t"/>
          <a:lstStyle/>
          <a:p>
            <a:pPr marL="0" indent="0" algn="l">
              <a:buNone/>
            </a:pPr>
            <a:r>
              <a:rPr lang="en-US" sz="1600" b="0" i="0" kern="0" dirty="0">
                <a:solidFill>
                  <a:srgbClr val="1A1A1A"/>
                </a:solidFill>
                <a:latin typeface="Calibri"/>
              </a:rPr>
              <a:t>🧫</a:t>
            </a:r>
          </a:p>
        </p:txBody>
      </p:sp>
      <p:sp>
        <p:nvSpPr>
          <p:cNvPr id="17" name="C1Title"/>
          <p:cNvSpPr/>
          <p:nvPr/>
        </p:nvSpPr>
        <p:spPr>
          <a:xfrm>
            <a:off x="3612000" y="1310000"/>
            <a:ext cx="2088000" cy="260000"/>
          </a:xfrm>
          <a:prstGeom prst="rect">
            <a:avLst/>
          </a:prstGeom>
          <a:noFill/>
          <a:ln>
            <a:noFill/>
          </a:ln>
        </p:spPr>
        <p:txBody>
          <a:bodyPr wrap="square" lIns="0" tIns="0" rIns="0" bIns="0" rtlCol="0" anchor="ctr"/>
          <a:lstStyle/>
          <a:p>
            <a:pPr marL="0" indent="0" algn="l">
              <a:buNone/>
            </a:pPr>
            <a:r>
              <a:rPr lang="en-US" sz="1050" b="1" i="0" kern="0" dirty="0">
                <a:solidFill>
                  <a:srgbClr val="1A1A1A"/>
                </a:solidFill>
                <a:latin typeface="Calibri"/>
              </a:rPr>
              <a:t>Disease &amp; Pandemic</a:t>
            </a:r>
          </a:p>
        </p:txBody>
      </p:sp>
      <p:sp>
        <p:nvSpPr>
          <p:cNvPr id="18" name="C1Rule"/>
          <p:cNvSpPr/>
          <p:nvPr/>
        </p:nvSpPr>
        <p:spPr>
          <a:xfrm>
            <a:off x="3292000" y="1610000"/>
            <a:ext cx="400000" cy="9000"/>
          </a:xfrm>
          <a:prstGeom prst="rect">
            <a:avLst/>
          </a:prstGeom>
          <a:solidFill>
            <a:srgbClr val="1A5C2A"/>
          </a:solidFill>
          <a:ln>
            <a:noFill/>
          </a:ln>
        </p:spPr>
      </p:sp>
      <p:sp>
        <p:nvSpPr>
          <p:cNvPr id="19" name="C1Desc"/>
          <p:cNvSpPr/>
          <p:nvPr/>
        </p:nvSpPr>
        <p:spPr>
          <a:xfrm>
            <a:off x="3292000" y="1670000"/>
            <a:ext cx="2368000" cy="101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rgbClr val="333333"/>
                </a:solidFill>
                <a:latin typeface="Calibri"/>
              </a:rPr>
              <a:t>75% of emerging infectious diseases originate in animal exploitation. Broken Jeeva Karunyam.</a:t>
            </a:r>
          </a:p>
        </p:txBody>
      </p:sp>
      <p:sp>
        <p:nvSpPr>
          <p:cNvPr id="20" name="C2Bg"/>
          <p:cNvSpPr/>
          <p:nvPr/>
        </p:nvSpPr>
        <p:spPr>
          <a:xfrm>
            <a:off x="5904000" y="1230000"/>
            <a:ext cx="2568000" cy="1540000"/>
          </a:xfrm>
          <a:prstGeom prst="rect">
            <a:avLst/>
          </a:prstGeom>
          <a:solidFill>
            <a:srgbClr val="FFFFFF"/>
          </a:solidFill>
          <a:ln w="9525">
            <a:solidFill>
              <a:srgbClr val="E0D8B0"/>
            </a:solidFill>
            <a:prstDash val="solid"/>
          </a:ln>
          <a:effectLst>
            <a:outerShdw blurRad="76200" dist="19050" dir="8100000" rotWithShape="0">
              <a:srgbClr val="000000">
                <a:alpha val="20000"/>
              </a:srgbClr>
            </a:outerShdw>
          </a:effectLst>
        </p:spPr>
      </p:sp>
      <p:sp>
        <p:nvSpPr>
          <p:cNvPr id="21" name="C2Strip"/>
          <p:cNvSpPr/>
          <p:nvPr/>
        </p:nvSpPr>
        <p:spPr>
          <a:xfrm>
            <a:off x="5904000" y="1230000"/>
            <a:ext cx="14000" cy="1540000"/>
          </a:xfrm>
          <a:prstGeom prst="rect">
            <a:avLst/>
          </a:prstGeom>
          <a:solidFill>
            <a:srgbClr val="B93720"/>
          </a:solidFill>
          <a:ln>
            <a:noFill/>
          </a:ln>
        </p:spPr>
      </p:sp>
      <p:sp>
        <p:nvSpPr>
          <p:cNvPr id="22" name="C2Icon"/>
          <p:cNvSpPr/>
          <p:nvPr/>
        </p:nvSpPr>
        <p:spPr>
          <a:xfrm>
            <a:off x="6004000" y="1310000"/>
            <a:ext cx="300000" cy="260000"/>
          </a:xfrm>
          <a:prstGeom prst="rect">
            <a:avLst/>
          </a:prstGeom>
          <a:noFill/>
          <a:ln>
            <a:noFill/>
          </a:ln>
        </p:spPr>
        <p:txBody>
          <a:bodyPr wrap="square" lIns="0" tIns="0" rIns="0" bIns="0" rtlCol="0" anchor="t"/>
          <a:lstStyle/>
          <a:p>
            <a:pPr marL="0" indent="0" algn="l">
              <a:buNone/>
            </a:pPr>
            <a:r>
              <a:rPr lang="en-US" sz="1600" b="0" i="0" kern="0" dirty="0">
                <a:solidFill>
                  <a:srgbClr val="1A1A1A"/>
                </a:solidFill>
                <a:latin typeface="Calibri"/>
              </a:rPr>
              <a:t>⚔️</a:t>
            </a:r>
          </a:p>
        </p:txBody>
      </p:sp>
      <p:sp>
        <p:nvSpPr>
          <p:cNvPr id="23" name="C2Title"/>
          <p:cNvSpPr/>
          <p:nvPr/>
        </p:nvSpPr>
        <p:spPr>
          <a:xfrm>
            <a:off x="6324000" y="1310000"/>
            <a:ext cx="2088000" cy="260000"/>
          </a:xfrm>
          <a:prstGeom prst="rect">
            <a:avLst/>
          </a:prstGeom>
          <a:noFill/>
          <a:ln>
            <a:noFill/>
          </a:ln>
        </p:spPr>
        <p:txBody>
          <a:bodyPr wrap="square" lIns="0" tIns="0" rIns="0" bIns="0" rtlCol="0" anchor="ctr"/>
          <a:lstStyle/>
          <a:p>
            <a:pPr marL="0" indent="0" algn="l">
              <a:buNone/>
            </a:pPr>
            <a:r>
              <a:rPr lang="en-US" sz="1050" b="1" i="0" kern="0" dirty="0">
                <a:solidFill>
                  <a:srgbClr val="1A1A1A"/>
                </a:solidFill>
                <a:latin typeface="Calibri"/>
              </a:rPr>
              <a:t>Wars &amp; Division</a:t>
            </a:r>
          </a:p>
        </p:txBody>
      </p:sp>
      <p:sp>
        <p:nvSpPr>
          <p:cNvPr id="24" name="C2Rule"/>
          <p:cNvSpPr/>
          <p:nvPr/>
        </p:nvSpPr>
        <p:spPr>
          <a:xfrm>
            <a:off x="6004000" y="1610000"/>
            <a:ext cx="400000" cy="9000"/>
          </a:xfrm>
          <a:prstGeom prst="rect">
            <a:avLst/>
          </a:prstGeom>
          <a:solidFill>
            <a:srgbClr val="B93720"/>
          </a:solidFill>
          <a:ln>
            <a:noFill/>
          </a:ln>
        </p:spPr>
      </p:sp>
      <p:sp>
        <p:nvSpPr>
          <p:cNvPr id="25" name="C2Desc"/>
          <p:cNvSpPr/>
          <p:nvPr/>
        </p:nvSpPr>
        <p:spPr>
          <a:xfrm>
            <a:off x="6004000" y="1670000"/>
            <a:ext cx="2368000" cy="1010000"/>
          </a:xfrm>
          <a:prstGeom prst="rect">
            <a:avLst/>
          </a:prstGeom>
          <a:noFill/>
          <a:ln>
            <a:noFill/>
          </a:ln>
        </p:spPr>
        <p:txBody>
          <a:bodyPr wrap="square" lIns="0" tIns="0" rIns="0" bIns="0" rtlCol="0" anchor="t"/>
          <a:lstStyle/>
          <a:p>
            <a:pPr marL="0" indent="0" algn="l">
              <a:lnSpc>
                <a:spcPct val="135000"/>
              </a:lnSpc>
              <a:buNone/>
            </a:pPr>
            <a:r>
              <a:rPr lang="en-US" sz="1100" b="0" i="0" kern="0" dirty="0">
                <a:latin typeface="Calibri"/>
              </a:rPr>
              <a:t>A species that cannot feel oneness with other beings cannot build peace with its own kind.</a:t>
            </a:r>
          </a:p>
        </p:txBody>
      </p:sp>
      <p:sp>
        <p:nvSpPr>
          <p:cNvPr id="26" name="C3Bg"/>
          <p:cNvSpPr/>
          <p:nvPr/>
        </p:nvSpPr>
        <p:spPr>
          <a:xfrm>
            <a:off x="480000" y="2890000"/>
            <a:ext cx="2568000" cy="1540000"/>
          </a:xfrm>
          <a:prstGeom prst="rect">
            <a:avLst/>
          </a:prstGeom>
          <a:solidFill>
            <a:srgbClr val="FFFFFF"/>
          </a:solidFill>
          <a:ln w="9525">
            <a:solidFill>
              <a:srgbClr val="E0D8B0"/>
            </a:solidFill>
            <a:prstDash val="solid"/>
          </a:ln>
          <a:effectLst>
            <a:outerShdw blurRad="76200" dist="19050" dir="8100000" rotWithShape="0">
              <a:srgbClr val="000000">
                <a:alpha val="20000"/>
              </a:srgbClr>
            </a:outerShdw>
          </a:effectLst>
        </p:spPr>
      </p:sp>
      <p:sp>
        <p:nvSpPr>
          <p:cNvPr id="27" name="C3Strip"/>
          <p:cNvSpPr/>
          <p:nvPr/>
        </p:nvSpPr>
        <p:spPr>
          <a:xfrm>
            <a:off x="480000" y="2890000"/>
            <a:ext cx="14000" cy="1540000"/>
          </a:xfrm>
          <a:prstGeom prst="rect">
            <a:avLst/>
          </a:prstGeom>
          <a:solidFill>
            <a:srgbClr val="1A5C2A"/>
          </a:solidFill>
          <a:ln>
            <a:noFill/>
          </a:ln>
        </p:spPr>
      </p:sp>
      <p:sp>
        <p:nvSpPr>
          <p:cNvPr id="28" name="C3Icon"/>
          <p:cNvSpPr/>
          <p:nvPr/>
        </p:nvSpPr>
        <p:spPr>
          <a:xfrm>
            <a:off x="580000" y="2970000"/>
            <a:ext cx="300000" cy="260000"/>
          </a:xfrm>
          <a:prstGeom prst="rect">
            <a:avLst/>
          </a:prstGeom>
          <a:noFill/>
          <a:ln>
            <a:noFill/>
          </a:ln>
        </p:spPr>
        <p:txBody>
          <a:bodyPr wrap="square" lIns="0" tIns="0" rIns="0" bIns="0" rtlCol="0" anchor="t"/>
          <a:lstStyle/>
          <a:p>
            <a:pPr marL="0" indent="0" algn="l">
              <a:buNone/>
            </a:pPr>
            <a:r>
              <a:rPr lang="en-US" sz="1600" b="0" i="0" kern="0" dirty="0">
                <a:solidFill>
                  <a:srgbClr val="1A1A1A"/>
                </a:solidFill>
                <a:latin typeface="Calibri"/>
              </a:rPr>
              <a:t>🏠</a:t>
            </a:r>
          </a:p>
        </p:txBody>
      </p:sp>
      <p:sp>
        <p:nvSpPr>
          <p:cNvPr id="29" name="C3Title"/>
          <p:cNvSpPr/>
          <p:nvPr/>
        </p:nvSpPr>
        <p:spPr>
          <a:xfrm>
            <a:off x="900000" y="2970000"/>
            <a:ext cx="2088000" cy="260000"/>
          </a:xfrm>
          <a:prstGeom prst="rect">
            <a:avLst/>
          </a:prstGeom>
          <a:noFill/>
          <a:ln>
            <a:noFill/>
          </a:ln>
        </p:spPr>
        <p:txBody>
          <a:bodyPr wrap="square" lIns="0" tIns="0" rIns="0" bIns="0" rtlCol="0" anchor="ctr"/>
          <a:lstStyle/>
          <a:p>
            <a:pPr marL="0" indent="0" algn="l">
              <a:buNone/>
            </a:pPr>
            <a:r>
              <a:rPr lang="en-US" sz="1050" b="1" i="0" kern="0" dirty="0">
                <a:solidFill>
                  <a:srgbClr val="1A1A1A"/>
                </a:solidFill>
                <a:latin typeface="Calibri"/>
              </a:rPr>
              <a:t>Hunger &amp; Poverty</a:t>
            </a:r>
          </a:p>
        </p:txBody>
      </p:sp>
      <p:sp>
        <p:nvSpPr>
          <p:cNvPr id="30" name="C3Rule"/>
          <p:cNvSpPr/>
          <p:nvPr/>
        </p:nvSpPr>
        <p:spPr>
          <a:xfrm>
            <a:off x="580000" y="3270000"/>
            <a:ext cx="400000" cy="9000"/>
          </a:xfrm>
          <a:prstGeom prst="rect">
            <a:avLst/>
          </a:prstGeom>
          <a:solidFill>
            <a:srgbClr val="1A5C2A"/>
          </a:solidFill>
          <a:ln>
            <a:noFill/>
          </a:ln>
        </p:spPr>
      </p:sp>
      <p:sp>
        <p:nvSpPr>
          <p:cNvPr id="31" name="C3Desc"/>
          <p:cNvSpPr/>
          <p:nvPr/>
        </p:nvSpPr>
        <p:spPr>
          <a:xfrm>
            <a:off x="580000" y="3330000"/>
            <a:ext cx="2368000" cy="101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rgbClr val="333333"/>
                </a:solidFill>
                <a:latin typeface="Calibri"/>
              </a:rPr>
              <a:t>Inequitable resources distribution rooted in the absence of soul unity — the failure to see the other as oneself.</a:t>
            </a:r>
          </a:p>
        </p:txBody>
      </p:sp>
      <p:sp>
        <p:nvSpPr>
          <p:cNvPr id="32" name="C4Bg"/>
          <p:cNvSpPr/>
          <p:nvPr/>
        </p:nvSpPr>
        <p:spPr>
          <a:xfrm>
            <a:off x="3192000" y="2890000"/>
            <a:ext cx="2568000" cy="1540000"/>
          </a:xfrm>
          <a:prstGeom prst="rect">
            <a:avLst/>
          </a:prstGeom>
          <a:solidFill>
            <a:srgbClr val="FFFFFF"/>
          </a:solidFill>
          <a:ln w="9525">
            <a:solidFill>
              <a:srgbClr val="E0D8B0"/>
            </a:solidFill>
            <a:prstDash val="solid"/>
          </a:ln>
          <a:effectLst>
            <a:outerShdw blurRad="76200" dist="19050" dir="8100000" rotWithShape="0">
              <a:srgbClr val="000000">
                <a:alpha val="20000"/>
              </a:srgbClr>
            </a:outerShdw>
          </a:effectLst>
        </p:spPr>
      </p:sp>
      <p:sp>
        <p:nvSpPr>
          <p:cNvPr id="33" name="C4Strip"/>
          <p:cNvSpPr/>
          <p:nvPr/>
        </p:nvSpPr>
        <p:spPr>
          <a:xfrm>
            <a:off x="3192000" y="2890000"/>
            <a:ext cx="14000" cy="1540000"/>
          </a:xfrm>
          <a:prstGeom prst="rect">
            <a:avLst/>
          </a:prstGeom>
          <a:solidFill>
            <a:srgbClr val="B93720"/>
          </a:solidFill>
          <a:ln>
            <a:noFill/>
          </a:ln>
        </p:spPr>
      </p:sp>
      <p:sp>
        <p:nvSpPr>
          <p:cNvPr id="34" name="C4Icon"/>
          <p:cNvSpPr/>
          <p:nvPr/>
        </p:nvSpPr>
        <p:spPr>
          <a:xfrm>
            <a:off x="3292000" y="2970000"/>
            <a:ext cx="300000" cy="260000"/>
          </a:xfrm>
          <a:prstGeom prst="rect">
            <a:avLst/>
          </a:prstGeom>
          <a:noFill/>
          <a:ln>
            <a:noFill/>
          </a:ln>
        </p:spPr>
        <p:txBody>
          <a:bodyPr wrap="square" lIns="0" tIns="0" rIns="0" bIns="0" rtlCol="0" anchor="t"/>
          <a:lstStyle/>
          <a:p>
            <a:pPr marL="0" indent="0" algn="l">
              <a:buNone/>
            </a:pPr>
            <a:r>
              <a:rPr lang="en-US" sz="1600" b="0" i="0" kern="0" dirty="0">
                <a:solidFill>
                  <a:srgbClr val="1A1A1A"/>
                </a:solidFill>
                <a:latin typeface="Calibri"/>
              </a:rPr>
              <a:t>🧠</a:t>
            </a:r>
          </a:p>
        </p:txBody>
      </p:sp>
      <p:sp>
        <p:nvSpPr>
          <p:cNvPr id="35" name="C4Title"/>
          <p:cNvSpPr/>
          <p:nvPr/>
        </p:nvSpPr>
        <p:spPr>
          <a:xfrm>
            <a:off x="3612000" y="2970000"/>
            <a:ext cx="2088000" cy="260000"/>
          </a:xfrm>
          <a:prstGeom prst="rect">
            <a:avLst/>
          </a:prstGeom>
          <a:noFill/>
          <a:ln>
            <a:noFill/>
          </a:ln>
        </p:spPr>
        <p:txBody>
          <a:bodyPr wrap="square" lIns="0" tIns="0" rIns="0" bIns="0" rtlCol="0" anchor="ctr"/>
          <a:lstStyle/>
          <a:p>
            <a:pPr marL="0" indent="0" algn="l">
              <a:buNone/>
            </a:pPr>
            <a:r>
              <a:rPr lang="en-US" sz="1050" b="1" i="0" kern="0" dirty="0">
                <a:solidFill>
                  <a:srgbClr val="1A1A1A"/>
                </a:solidFill>
                <a:latin typeface="Calibri"/>
              </a:rPr>
              <a:t>Mental Suffering</a:t>
            </a:r>
          </a:p>
        </p:txBody>
      </p:sp>
      <p:sp>
        <p:nvSpPr>
          <p:cNvPr id="36" name="C4Rule"/>
          <p:cNvSpPr/>
          <p:nvPr/>
        </p:nvSpPr>
        <p:spPr>
          <a:xfrm>
            <a:off x="3292000" y="3270000"/>
            <a:ext cx="400000" cy="9000"/>
          </a:xfrm>
          <a:prstGeom prst="rect">
            <a:avLst/>
          </a:prstGeom>
          <a:solidFill>
            <a:srgbClr val="B93720"/>
          </a:solidFill>
          <a:ln>
            <a:noFill/>
          </a:ln>
        </p:spPr>
      </p:sp>
      <p:sp>
        <p:nvSpPr>
          <p:cNvPr id="37" name="C4Desc"/>
          <p:cNvSpPr/>
          <p:nvPr/>
        </p:nvSpPr>
        <p:spPr>
          <a:xfrm>
            <a:off x="3292000" y="3330000"/>
            <a:ext cx="2368000" cy="101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rgbClr val="333333"/>
                </a:solidFill>
                <a:latin typeface="Calibri"/>
              </a:rPr>
              <a:t>Fear, desire, and ignorance flourish when we live in separation from all life. Soul unity is the cure.</a:t>
            </a:r>
          </a:p>
        </p:txBody>
      </p:sp>
      <p:sp>
        <p:nvSpPr>
          <p:cNvPr id="38" name="C5Bg"/>
          <p:cNvSpPr/>
          <p:nvPr/>
        </p:nvSpPr>
        <p:spPr>
          <a:xfrm>
            <a:off x="5904000" y="2890000"/>
            <a:ext cx="2568000" cy="1540000"/>
          </a:xfrm>
          <a:prstGeom prst="rect">
            <a:avLst/>
          </a:prstGeom>
          <a:solidFill>
            <a:srgbClr val="FFFFFF"/>
          </a:solidFill>
          <a:ln w="9525">
            <a:solidFill>
              <a:srgbClr val="E0D8B0"/>
            </a:solidFill>
            <a:prstDash val="solid"/>
          </a:ln>
          <a:effectLst>
            <a:outerShdw blurRad="76200" dist="19050" dir="8100000" rotWithShape="0">
              <a:srgbClr val="000000">
                <a:alpha val="20000"/>
              </a:srgbClr>
            </a:outerShdw>
          </a:effectLst>
        </p:spPr>
      </p:sp>
      <p:sp>
        <p:nvSpPr>
          <p:cNvPr id="39" name="C5Strip"/>
          <p:cNvSpPr/>
          <p:nvPr/>
        </p:nvSpPr>
        <p:spPr>
          <a:xfrm>
            <a:off x="5904000" y="2890000"/>
            <a:ext cx="14000" cy="1540000"/>
          </a:xfrm>
          <a:prstGeom prst="rect">
            <a:avLst/>
          </a:prstGeom>
          <a:solidFill>
            <a:srgbClr val="1A5C2A"/>
          </a:solidFill>
          <a:ln>
            <a:noFill/>
          </a:ln>
        </p:spPr>
      </p:sp>
      <p:sp>
        <p:nvSpPr>
          <p:cNvPr id="40" name="C5Icon"/>
          <p:cNvSpPr/>
          <p:nvPr/>
        </p:nvSpPr>
        <p:spPr>
          <a:xfrm>
            <a:off x="6004000" y="2970000"/>
            <a:ext cx="300000" cy="260000"/>
          </a:xfrm>
          <a:prstGeom prst="rect">
            <a:avLst/>
          </a:prstGeom>
          <a:noFill/>
          <a:ln>
            <a:noFill/>
          </a:ln>
        </p:spPr>
        <p:txBody>
          <a:bodyPr wrap="square" lIns="0" tIns="0" rIns="0" bIns="0" rtlCol="0" anchor="t"/>
          <a:lstStyle/>
          <a:p>
            <a:pPr marL="0" indent="0" algn="l">
              <a:buNone/>
            </a:pPr>
            <a:r>
              <a:rPr lang="en-US" sz="1600" b="0" i="0" kern="0" dirty="0">
                <a:solidFill>
                  <a:srgbClr val="1A1A1A"/>
                </a:solidFill>
                <a:latin typeface="Calibri"/>
              </a:rPr>
              <a:t>🦴</a:t>
            </a:r>
          </a:p>
        </p:txBody>
      </p:sp>
      <p:sp>
        <p:nvSpPr>
          <p:cNvPr id="41" name="C5Title"/>
          <p:cNvSpPr/>
          <p:nvPr/>
        </p:nvSpPr>
        <p:spPr>
          <a:xfrm>
            <a:off x="6324000" y="2970000"/>
            <a:ext cx="2088000" cy="260000"/>
          </a:xfrm>
          <a:prstGeom prst="rect">
            <a:avLst/>
          </a:prstGeom>
          <a:noFill/>
          <a:ln>
            <a:noFill/>
          </a:ln>
        </p:spPr>
        <p:txBody>
          <a:bodyPr wrap="square" lIns="0" tIns="0" rIns="0" bIns="0" rtlCol="0" anchor="ctr"/>
          <a:lstStyle/>
          <a:p>
            <a:pPr marL="0" indent="0" algn="l">
              <a:buNone/>
            </a:pPr>
            <a:r>
              <a:rPr lang="en-US" sz="1050" b="1" i="0" kern="0" dirty="0">
                <a:solidFill>
                  <a:srgbClr val="1A1A1A"/>
                </a:solidFill>
                <a:latin typeface="Calibri"/>
              </a:rPr>
              <a:t>Aging &amp; Disease of the Body</a:t>
            </a:r>
          </a:p>
        </p:txBody>
      </p:sp>
      <p:sp>
        <p:nvSpPr>
          <p:cNvPr id="42" name="C5Rule"/>
          <p:cNvSpPr/>
          <p:nvPr/>
        </p:nvSpPr>
        <p:spPr>
          <a:xfrm>
            <a:off x="6004000" y="3270000"/>
            <a:ext cx="400000" cy="9000"/>
          </a:xfrm>
          <a:prstGeom prst="rect">
            <a:avLst/>
          </a:prstGeom>
          <a:solidFill>
            <a:srgbClr val="1A5C2A"/>
          </a:solidFill>
          <a:ln>
            <a:noFill/>
          </a:ln>
        </p:spPr>
      </p:sp>
      <p:sp>
        <p:nvSpPr>
          <p:cNvPr id="43" name="C5Desc"/>
          <p:cNvSpPr/>
          <p:nvPr/>
        </p:nvSpPr>
        <p:spPr>
          <a:xfrm>
            <a:off x="6004000" y="3330000"/>
            <a:ext cx="2368000" cy="101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rgbClr val="333333"/>
                </a:solidFill>
                <a:latin typeface="Calibri"/>
              </a:rPr>
              <a:t>Vallalar taught that the body degrades when compassion and purity are absent. This is a law, not fate.</a:t>
            </a:r>
          </a:p>
        </p:txBody>
      </p:sp>
      <p:sp>
        <p:nvSpPr>
          <p:cNvPr id="44" name="Quote"/>
          <p:cNvSpPr/>
          <p:nvPr/>
        </p:nvSpPr>
        <p:spPr>
          <a:xfrm>
            <a:off x="480000" y="4520000"/>
            <a:ext cx="8184000" cy="570000"/>
          </a:xfrm>
          <a:prstGeom prst="rect">
            <a:avLst/>
          </a:prstGeom>
          <a:solidFill>
            <a:srgbClr val="F5F0E8"/>
          </a:solidFill>
          <a:ln w="9525">
            <a:solidFill>
              <a:srgbClr val="E0D8B0"/>
            </a:solidFill>
            <a:prstDash val="solid"/>
          </a:ln>
        </p:spPr>
        <p:txBody>
          <a:bodyPr wrap="square" lIns="91440" tIns="60960" rIns="91440" bIns="60960" rtlCol="0" anchor="t"/>
          <a:lstStyle/>
          <a:p>
            <a:pPr marL="0" indent="0" algn="l">
              <a:lnSpc>
                <a:spcPct val="130000"/>
              </a:lnSpc>
              <a:buNone/>
            </a:pPr>
            <a:r>
              <a:rPr lang="en-US" sz="1050" b="1" i="1" kern="0" dirty="0">
                <a:solidFill>
                  <a:srgbClr val="B93720"/>
                </a:solidFill>
                <a:latin typeface="Georgia"/>
              </a:rPr>
              <a:t>The next step in human evolution is not a larger brain. It is a larger compassion — and a deeper recognition of our oneness.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BEE"/>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90000"/>
            <a:ext cx="8184000" cy="20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VOICES FROM THE COMMUNITY  ·  SANMARKKAM LIFE</a:t>
            </a:r>
          </a:p>
        </p:txBody>
      </p:sp>
      <p:sp>
        <p:nvSpPr>
          <p:cNvPr id="4" name="Heading"/>
          <p:cNvSpPr/>
          <p:nvPr/>
        </p:nvSpPr>
        <p:spPr>
          <a:xfrm>
            <a:off x="480000" y="295000"/>
            <a:ext cx="8184000" cy="500000"/>
          </a:xfrm>
          <a:prstGeom prst="rect">
            <a:avLst/>
          </a:prstGeom>
          <a:noFill/>
          <a:ln>
            <a:noFill/>
          </a:ln>
        </p:spPr>
        <p:txBody>
          <a:bodyPr wrap="square" lIns="0" tIns="0" rIns="0" bIns="0" rtlCol="0" anchor="t"/>
          <a:lstStyle/>
          <a:p>
            <a:pPr marL="0" indent="0" algn="l">
              <a:buNone/>
            </a:pPr>
            <a:r>
              <a:rPr lang="en-US" sz="3400" b="1" i="0" kern="0" dirty="0">
                <a:solidFill>
                  <a:srgbClr val="1A1208"/>
                </a:solidFill>
                <a:latin typeface="Georgia"/>
              </a:rPr>
              <a:t>Voices From the Community</a:t>
            </a:r>
          </a:p>
        </p:txBody>
      </p:sp>
      <p:sp>
        <p:nvSpPr>
          <p:cNvPr id="5" name="Subtitle"/>
          <p:cNvSpPr/>
          <p:nvPr/>
        </p:nvSpPr>
        <p:spPr>
          <a:xfrm>
            <a:off x="480000" y="810000"/>
            <a:ext cx="8184000" cy="200000"/>
          </a:xfrm>
          <a:prstGeom prst="rect">
            <a:avLst/>
          </a:prstGeom>
          <a:noFill/>
          <a:ln>
            <a:noFill/>
          </a:ln>
        </p:spPr>
        <p:txBody>
          <a:bodyPr wrap="square" lIns="0" tIns="0" rIns="0" bIns="0" rtlCol="0" anchor="t"/>
          <a:lstStyle/>
          <a:p>
            <a:pPr marL="0" indent="0" algn="l">
              <a:lnSpc>
                <a:spcPct val="130000"/>
              </a:lnSpc>
              <a:buNone/>
            </a:pPr>
            <a:r>
              <a:rPr lang="en-US" sz="1100" b="0" i="1" kern="0" dirty="0">
                <a:latin typeface="Calibri"/>
              </a:rPr>
              <a:t>What practitioners of Suddha </a:t>
            </a:r>
            <a:r>
              <a:rPr lang="en-US" sz="1100" b="0" i="1" kern="0" dirty="0" err="1">
                <a:latin typeface="Calibri"/>
              </a:rPr>
              <a:t>Sanmarkkam</a:t>
            </a:r>
            <a:r>
              <a:rPr lang="en-US" sz="1100" b="0" i="1" kern="0" dirty="0">
                <a:latin typeface="Calibri"/>
              </a:rPr>
              <a:t> say. </a:t>
            </a:r>
          </a:p>
        </p:txBody>
      </p:sp>
      <p:sp>
        <p:nvSpPr>
          <p:cNvPr id="6" name="Q0Bg"/>
          <p:cNvSpPr/>
          <p:nvPr/>
        </p:nvSpPr>
        <p:spPr>
          <a:xfrm>
            <a:off x="480000" y="1130000"/>
            <a:ext cx="2648000" cy="4000000"/>
          </a:xfrm>
          <a:prstGeom prst="rect">
            <a:avLst/>
          </a:prstGeom>
          <a:solidFill>
            <a:srgbClr val="FFFFF0"/>
          </a:solidFill>
          <a:ln w="19050">
            <a:solidFill>
              <a:srgbClr val="C9A227"/>
            </a:solidFill>
            <a:prstDash val="solid"/>
          </a:ln>
        </p:spPr>
      </p:sp>
      <p:sp>
        <p:nvSpPr>
          <p:cNvPr id="7" name="Q0Mark"/>
          <p:cNvSpPr/>
          <p:nvPr/>
        </p:nvSpPr>
        <p:spPr>
          <a:xfrm>
            <a:off x="560000" y="1130000"/>
            <a:ext cx="2488000" cy="280000"/>
          </a:xfrm>
          <a:prstGeom prst="rect">
            <a:avLst/>
          </a:prstGeom>
          <a:noFill/>
          <a:ln>
            <a:noFill/>
          </a:ln>
        </p:spPr>
        <p:txBody>
          <a:bodyPr wrap="square" lIns="0" tIns="0" rIns="0" bIns="0" rtlCol="0" anchor="t"/>
          <a:lstStyle/>
          <a:p>
            <a:pPr marL="0" indent="0" algn="l">
              <a:buNone/>
            </a:pPr>
            <a:r>
              <a:rPr lang="en-US" sz="2400" b="1" i="0" kern="0" dirty="0">
                <a:solidFill>
                  <a:srgbClr val="C9A227"/>
                </a:solidFill>
                <a:latin typeface="Georgia"/>
              </a:rPr>
              <a:t>““</a:t>
            </a:r>
          </a:p>
        </p:txBody>
      </p:sp>
      <p:sp>
        <p:nvSpPr>
          <p:cNvPr id="8" name="Q0Text"/>
          <p:cNvSpPr/>
          <p:nvPr/>
        </p:nvSpPr>
        <p:spPr>
          <a:xfrm>
            <a:off x="560000" y="1370000"/>
            <a:ext cx="2488000" cy="2800000"/>
          </a:xfrm>
          <a:prstGeom prst="rect">
            <a:avLst/>
          </a:prstGeom>
          <a:noFill/>
          <a:ln>
            <a:noFill/>
          </a:ln>
        </p:spPr>
        <p:txBody>
          <a:bodyPr wrap="square" lIns="0" tIns="0" rIns="0" bIns="0" rtlCol="0" anchor="t"/>
          <a:lstStyle/>
          <a:p>
            <a:pPr marL="0" indent="0" algn="l">
              <a:lnSpc>
                <a:spcPct val="150000"/>
              </a:lnSpc>
              <a:buNone/>
            </a:pPr>
            <a:r>
              <a:rPr lang="en-US" sz="1000" b="0" i="1" kern="0" dirty="0">
                <a:solidFill>
                  <a:srgbClr val="2A2010"/>
                </a:solidFill>
                <a:latin typeface="Georgia"/>
              </a:rPr>
              <a:t>“When by pure chance I began listening to Vallalar’s words, my soul felt that purity I had been searching for — and wanting to know ever more, I joined the project as Vice-President.”</a:t>
            </a:r>
          </a:p>
        </p:txBody>
      </p:sp>
      <p:sp>
        <p:nvSpPr>
          <p:cNvPr id="9" name="Q0Attr"/>
          <p:cNvSpPr/>
          <p:nvPr/>
        </p:nvSpPr>
        <p:spPr>
          <a:xfrm>
            <a:off x="560000" y="4670000"/>
            <a:ext cx="2488000" cy="340000"/>
          </a:xfrm>
          <a:prstGeom prst="rect">
            <a:avLst/>
          </a:prstGeom>
          <a:noFill/>
          <a:ln>
            <a:noFill/>
          </a:ln>
        </p:spPr>
        <p:txBody>
          <a:bodyPr wrap="square" lIns="0" tIns="0" rIns="0" bIns="0" rtlCol="0" anchor="t"/>
          <a:lstStyle/>
          <a:p>
            <a:pPr marL="0" indent="0" algn="l">
              <a:buNone/>
            </a:pPr>
            <a:r>
              <a:rPr lang="en-US" sz="1050" b="1" i="0" kern="0" dirty="0">
                <a:solidFill>
                  <a:srgbClr val="B93720"/>
                </a:solidFill>
                <a:latin typeface="Calibri"/>
              </a:rPr>
              <a:t>— Vittorio </a:t>
            </a:r>
            <a:r>
              <a:rPr lang="en-US" sz="1050" b="1" i="0" kern="0" dirty="0" err="1">
                <a:solidFill>
                  <a:srgbClr val="B93720"/>
                </a:solidFill>
                <a:latin typeface="Calibri"/>
              </a:rPr>
              <a:t>Saviello</a:t>
            </a:r>
            <a:r>
              <a:rPr lang="en-US" sz="1050" b="1" i="0" kern="0" dirty="0">
                <a:solidFill>
                  <a:srgbClr val="B93720"/>
                </a:solidFill>
                <a:latin typeface="Calibri"/>
              </a:rPr>
              <a:t> </a:t>
            </a:r>
          </a:p>
        </p:txBody>
      </p:sp>
      <p:sp>
        <p:nvSpPr>
          <p:cNvPr id="11" name="Q1Mark"/>
          <p:cNvSpPr/>
          <p:nvPr/>
        </p:nvSpPr>
        <p:spPr>
          <a:xfrm>
            <a:off x="3328000" y="1130000"/>
            <a:ext cx="2488000" cy="280000"/>
          </a:xfrm>
          <a:prstGeom prst="rect">
            <a:avLst/>
          </a:prstGeom>
          <a:noFill/>
          <a:ln>
            <a:noFill/>
          </a:ln>
        </p:spPr>
        <p:txBody>
          <a:bodyPr wrap="square" lIns="0" tIns="0" rIns="0" bIns="0" rtlCol="0" anchor="t"/>
          <a:lstStyle/>
          <a:p>
            <a:pPr marL="0" indent="0" algn="l">
              <a:buNone/>
            </a:pPr>
            <a:r>
              <a:rPr lang="en-US" sz="2400" b="1" i="0" kern="0" dirty="0">
                <a:solidFill>
                  <a:srgbClr val="C9A227"/>
                </a:solidFill>
                <a:latin typeface="Georgia"/>
              </a:rPr>
              <a:t>““</a:t>
            </a:r>
          </a:p>
        </p:txBody>
      </p:sp>
      <p:sp>
        <p:nvSpPr>
          <p:cNvPr id="12" name="Q1Text"/>
          <p:cNvSpPr/>
          <p:nvPr/>
        </p:nvSpPr>
        <p:spPr>
          <a:xfrm>
            <a:off x="3328000" y="1370000"/>
            <a:ext cx="2488000" cy="2800000"/>
          </a:xfrm>
          <a:prstGeom prst="rect">
            <a:avLst/>
          </a:prstGeom>
          <a:noFill/>
          <a:ln>
            <a:noFill/>
          </a:ln>
        </p:spPr>
        <p:txBody>
          <a:bodyPr wrap="square" lIns="0" tIns="0" rIns="0" bIns="0" rtlCol="0" anchor="t"/>
          <a:lstStyle/>
          <a:p>
            <a:pPr marL="0" indent="0" algn="l">
              <a:lnSpc>
                <a:spcPct val="150000"/>
              </a:lnSpc>
              <a:buNone/>
            </a:pPr>
            <a:r>
              <a:rPr lang="en-US" sz="1000" b="0" i="1" kern="0" dirty="0">
                <a:solidFill>
                  <a:srgbClr val="2A2010"/>
                </a:solidFill>
                <a:latin typeface="Georgia"/>
              </a:rPr>
              <a:t>“The teachings found in these documents are extremely useful for a good spiritual path and for improving the quality of life. I recommend everyone to follow these precepts as best they can on their own journey — in my view, they can only bring great benefit.”</a:t>
            </a:r>
          </a:p>
        </p:txBody>
      </p:sp>
      <p:sp>
        <p:nvSpPr>
          <p:cNvPr id="13" name="Q1Attr"/>
          <p:cNvSpPr/>
          <p:nvPr/>
        </p:nvSpPr>
        <p:spPr>
          <a:xfrm>
            <a:off x="3328000" y="4670000"/>
            <a:ext cx="2488000" cy="340000"/>
          </a:xfrm>
          <a:prstGeom prst="rect">
            <a:avLst/>
          </a:prstGeom>
          <a:noFill/>
          <a:ln>
            <a:noFill/>
          </a:ln>
        </p:spPr>
        <p:txBody>
          <a:bodyPr wrap="square" lIns="0" tIns="0" rIns="0" bIns="0" rtlCol="0" anchor="t"/>
          <a:lstStyle/>
          <a:p>
            <a:pPr marL="0" indent="0" algn="l">
              <a:buNone/>
            </a:pPr>
            <a:r>
              <a:rPr lang="en-US" sz="1050" b="1" i="0" kern="0" dirty="0">
                <a:solidFill>
                  <a:srgbClr val="B93720"/>
                </a:solidFill>
                <a:latin typeface="Calibri"/>
              </a:rPr>
              <a:t>— Mirko </a:t>
            </a:r>
            <a:r>
              <a:rPr lang="en-US" sz="1050" b="1" i="0" kern="0" dirty="0" err="1">
                <a:solidFill>
                  <a:srgbClr val="B93720"/>
                </a:solidFill>
                <a:latin typeface="Calibri"/>
              </a:rPr>
              <a:t>Nardini</a:t>
            </a:r>
            <a:endParaRPr lang="en-US" sz="1050" b="1" i="0" kern="0" dirty="0">
              <a:solidFill>
                <a:srgbClr val="B93720"/>
              </a:solidFill>
              <a:latin typeface="Calibri"/>
            </a:endParaRPr>
          </a:p>
        </p:txBody>
      </p:sp>
      <p:sp>
        <p:nvSpPr>
          <p:cNvPr id="14" name="Q2Bg"/>
          <p:cNvSpPr/>
          <p:nvPr/>
        </p:nvSpPr>
        <p:spPr>
          <a:xfrm>
            <a:off x="6016000" y="1070000"/>
            <a:ext cx="2648000" cy="4000000"/>
          </a:xfrm>
          <a:prstGeom prst="rect">
            <a:avLst/>
          </a:prstGeom>
          <a:solidFill>
            <a:srgbClr val="FFFFF0"/>
          </a:solidFill>
          <a:ln w="19050">
            <a:solidFill>
              <a:srgbClr val="C9A227"/>
            </a:solidFill>
            <a:prstDash val="solid"/>
          </a:ln>
        </p:spPr>
      </p:sp>
      <p:sp>
        <p:nvSpPr>
          <p:cNvPr id="15" name="Q2Mark"/>
          <p:cNvSpPr/>
          <p:nvPr/>
        </p:nvSpPr>
        <p:spPr>
          <a:xfrm>
            <a:off x="6096000" y="1130000"/>
            <a:ext cx="2488000" cy="280000"/>
          </a:xfrm>
          <a:prstGeom prst="rect">
            <a:avLst/>
          </a:prstGeom>
          <a:noFill/>
          <a:ln>
            <a:noFill/>
          </a:ln>
        </p:spPr>
        <p:txBody>
          <a:bodyPr wrap="square" lIns="0" tIns="0" rIns="0" bIns="0" rtlCol="0" anchor="t"/>
          <a:lstStyle/>
          <a:p>
            <a:pPr marL="0" indent="0" algn="l">
              <a:buNone/>
            </a:pPr>
            <a:r>
              <a:rPr lang="en-US" sz="2400" b="1" i="0" kern="0" dirty="0">
                <a:solidFill>
                  <a:srgbClr val="C9A227"/>
                </a:solidFill>
                <a:latin typeface="Georgia"/>
              </a:rPr>
              <a:t>““</a:t>
            </a:r>
          </a:p>
        </p:txBody>
      </p:sp>
      <p:sp>
        <p:nvSpPr>
          <p:cNvPr id="16" name="Q2Text"/>
          <p:cNvSpPr/>
          <p:nvPr/>
        </p:nvSpPr>
        <p:spPr>
          <a:xfrm>
            <a:off x="6096000" y="1370000"/>
            <a:ext cx="2488000" cy="2800000"/>
          </a:xfrm>
          <a:prstGeom prst="rect">
            <a:avLst/>
          </a:prstGeom>
          <a:noFill/>
          <a:ln>
            <a:noFill/>
          </a:ln>
        </p:spPr>
        <p:txBody>
          <a:bodyPr wrap="square" lIns="0" tIns="0" rIns="0" bIns="0" rtlCol="0" anchor="t"/>
          <a:lstStyle/>
          <a:p>
            <a:pPr marL="0" indent="0" algn="l">
              <a:lnSpc>
                <a:spcPct val="150000"/>
              </a:lnSpc>
              <a:buNone/>
            </a:pPr>
            <a:r>
              <a:rPr lang="en-US" sz="1000" b="0" i="1" kern="0" dirty="0">
                <a:solidFill>
                  <a:srgbClr val="2A2010"/>
                </a:solidFill>
                <a:latin typeface="Georgia"/>
              </a:rPr>
              <a:t>“I met Sanmarkkam Life by chance, Ramalinga drew me in — a mystic of depth, famous above all for placing compassion toward every living being at the summit of his teaching. Four years ago I began yoga practice in Turin. Through Sanmarkkam Life, I went deeper.”</a:t>
            </a:r>
          </a:p>
        </p:txBody>
      </p:sp>
      <p:sp>
        <p:nvSpPr>
          <p:cNvPr id="17" name="Q2Attr"/>
          <p:cNvSpPr/>
          <p:nvPr/>
        </p:nvSpPr>
        <p:spPr>
          <a:xfrm>
            <a:off x="6096000" y="4670000"/>
            <a:ext cx="2488000" cy="340000"/>
          </a:xfrm>
          <a:prstGeom prst="rect">
            <a:avLst/>
          </a:prstGeom>
          <a:noFill/>
          <a:ln>
            <a:noFill/>
          </a:ln>
        </p:spPr>
        <p:txBody>
          <a:bodyPr wrap="square" lIns="0" tIns="0" rIns="0" bIns="0" rtlCol="0" anchor="t"/>
          <a:lstStyle/>
          <a:p>
            <a:pPr marL="0" indent="0" algn="l">
              <a:buNone/>
            </a:pPr>
            <a:r>
              <a:rPr lang="en-US" sz="1050" b="1" i="0" kern="0" dirty="0">
                <a:solidFill>
                  <a:srgbClr val="B93720"/>
                </a:solidFill>
                <a:latin typeface="Calibri"/>
              </a:rPr>
              <a:t>— </a:t>
            </a:r>
            <a:r>
              <a:rPr lang="en-US" sz="1050" b="1" i="0" kern="0" dirty="0" err="1">
                <a:solidFill>
                  <a:srgbClr val="B93720"/>
                </a:solidFill>
                <a:latin typeface="Calibri"/>
              </a:rPr>
              <a:t>Ivon</a:t>
            </a:r>
            <a:r>
              <a:rPr lang="en-US" sz="1050" b="1" i="0" kern="0" dirty="0">
                <a:solidFill>
                  <a:srgbClr val="B93720"/>
                </a:solidFill>
                <a:latin typeface="Calibri"/>
              </a:rPr>
              <a:t> </a:t>
            </a:r>
            <a:r>
              <a:rPr lang="en-US" sz="1050" b="1" i="0" kern="0" dirty="0" err="1">
                <a:solidFill>
                  <a:srgbClr val="B93720"/>
                </a:solidFill>
                <a:latin typeface="Calibri"/>
              </a:rPr>
              <a:t>Colombano</a:t>
            </a:r>
            <a:r>
              <a:rPr lang="en-US" sz="1050" b="1" kern="0" dirty="0">
                <a:solidFill>
                  <a:srgbClr val="B93720"/>
                </a:solidFill>
                <a:latin typeface="Calibri"/>
              </a:rPr>
              <a:t> </a:t>
            </a:r>
            <a:endParaRPr lang="en-US" sz="1050" b="1" i="0" kern="0" dirty="0">
              <a:solidFill>
                <a:srgbClr val="B93720"/>
              </a:solidFill>
              <a:latin typeface="Calibri"/>
            </a:endParaRPr>
          </a:p>
        </p:txBody>
      </p:sp>
      <p:pic>
        <p:nvPicPr>
          <p:cNvPr id="20" name="Picture 2">
            <a:extLst>
              <a:ext uri="{FF2B5EF4-FFF2-40B4-BE49-F238E27FC236}">
                <a16:creationId xmlns:a16="http://schemas.microsoft.com/office/drawing/2014/main" id="{18C5B4AD-084F-466E-F7AA-FA38867769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8093" y="3352486"/>
            <a:ext cx="1149175" cy="11491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Picture 21">
            <a:extLst>
              <a:ext uri="{FF2B5EF4-FFF2-40B4-BE49-F238E27FC236}">
                <a16:creationId xmlns:a16="http://schemas.microsoft.com/office/drawing/2014/main" id="{C303BFC1-494C-0463-A4F5-47BCA9D3C39C}"/>
              </a:ext>
            </a:extLst>
          </p:cNvPr>
          <p:cNvPicPr>
            <a:picLocks noChangeAspect="1"/>
          </p:cNvPicPr>
          <p:nvPr/>
        </p:nvPicPr>
        <p:blipFill>
          <a:blip r:embed="rId3"/>
          <a:stretch>
            <a:fillRect/>
          </a:stretch>
        </p:blipFill>
        <p:spPr>
          <a:xfrm>
            <a:off x="3606093" y="3351235"/>
            <a:ext cx="1663044" cy="10759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2" name="Picture 8">
            <a:extLst>
              <a:ext uri="{FF2B5EF4-FFF2-40B4-BE49-F238E27FC236}">
                <a16:creationId xmlns:a16="http://schemas.microsoft.com/office/drawing/2014/main" id="{EA9533F5-3796-2EC7-B202-95D2EED849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6750" y="3303501"/>
            <a:ext cx="1106499" cy="11064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D0D0D"/>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90000"/>
            <a:ext cx="8184000" cy="20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WHY HELP  ·  SANMARKKAM LIFE</a:t>
            </a:r>
          </a:p>
        </p:txBody>
      </p:sp>
      <p:sp>
        <p:nvSpPr>
          <p:cNvPr id="4" name="Heading"/>
          <p:cNvSpPr/>
          <p:nvPr/>
        </p:nvSpPr>
        <p:spPr>
          <a:xfrm>
            <a:off x="480000" y="295000"/>
            <a:ext cx="8184000" cy="420000"/>
          </a:xfrm>
          <a:prstGeom prst="rect">
            <a:avLst/>
          </a:prstGeom>
          <a:noFill/>
          <a:ln>
            <a:noFill/>
          </a:ln>
        </p:spPr>
        <p:txBody>
          <a:bodyPr wrap="square" lIns="0" tIns="0" rIns="0" bIns="0" rtlCol="0" anchor="t"/>
          <a:lstStyle/>
          <a:p>
            <a:pPr marL="0" indent="0" algn="l">
              <a:buNone/>
            </a:pPr>
            <a:r>
              <a:rPr lang="en-US" sz="3200" b="1" i="0" kern="0" dirty="0">
                <a:solidFill>
                  <a:srgbClr val="F5C125"/>
                </a:solidFill>
                <a:latin typeface="Georgia"/>
              </a:rPr>
              <a:t>Giving here gives back.</a:t>
            </a:r>
          </a:p>
        </p:txBody>
      </p:sp>
      <p:sp>
        <p:nvSpPr>
          <p:cNvPr id="5" name="Sub"/>
          <p:cNvSpPr/>
          <p:nvPr/>
        </p:nvSpPr>
        <p:spPr>
          <a:xfrm>
            <a:off x="480000" y="750000"/>
            <a:ext cx="8184000" cy="220000"/>
          </a:xfrm>
          <a:prstGeom prst="rect">
            <a:avLst/>
          </a:prstGeom>
          <a:noFill/>
          <a:ln>
            <a:noFill/>
          </a:ln>
        </p:spPr>
        <p:txBody>
          <a:bodyPr wrap="square" lIns="0" tIns="0" rIns="0" bIns="0" rtlCol="0" anchor="t"/>
          <a:lstStyle/>
          <a:p>
            <a:pPr marL="0" indent="0" algn="l">
              <a:lnSpc>
                <a:spcPct val="130000"/>
              </a:lnSpc>
              <a:buNone/>
            </a:pPr>
            <a:r>
              <a:rPr lang="en-US" sz="1100" b="0" i="0" kern="0" dirty="0">
                <a:solidFill>
                  <a:schemeClr val="bg1"/>
                </a:solidFill>
                <a:latin typeface="Calibri"/>
              </a:rPr>
              <a:t>Our donors and volunteers report something unexpected — they receive as much as they give.</a:t>
            </a:r>
          </a:p>
        </p:txBody>
      </p:sp>
      <p:sp>
        <p:nvSpPr>
          <p:cNvPr id="6" name="QBg"/>
          <p:cNvSpPr/>
          <p:nvPr/>
        </p:nvSpPr>
        <p:spPr>
          <a:xfrm>
            <a:off x="480000" y="1060000"/>
            <a:ext cx="8184000" cy="600000"/>
          </a:xfrm>
          <a:prstGeom prst="rect">
            <a:avLst/>
          </a:prstGeom>
          <a:solidFill>
            <a:srgbClr val="160000"/>
          </a:solidFill>
          <a:ln w="9525">
            <a:solidFill>
              <a:srgbClr val="B93720"/>
            </a:solidFill>
            <a:prstDash val="solid"/>
          </a:ln>
        </p:spPr>
      </p:sp>
      <p:sp>
        <p:nvSpPr>
          <p:cNvPr id="7" name="QTxt"/>
          <p:cNvSpPr/>
          <p:nvPr/>
        </p:nvSpPr>
        <p:spPr>
          <a:xfrm>
            <a:off x="580000" y="1090000"/>
            <a:ext cx="7984000" cy="550000"/>
          </a:xfrm>
          <a:prstGeom prst="rect">
            <a:avLst/>
          </a:prstGeom>
          <a:noFill/>
          <a:ln>
            <a:noFill/>
          </a:ln>
        </p:spPr>
        <p:txBody>
          <a:bodyPr wrap="square" lIns="0" tIns="0" rIns="0" bIns="0" rtlCol="0" anchor="ctr"/>
          <a:lstStyle/>
          <a:p>
            <a:pPr marL="0" indent="0" algn="l">
              <a:lnSpc>
                <a:spcPct val="130000"/>
              </a:lnSpc>
              <a:buNone/>
            </a:pPr>
            <a:r>
              <a:rPr lang="en-US" sz="1150" b="0" i="1" kern="0" dirty="0">
                <a:solidFill>
                  <a:srgbClr val="F5C125"/>
                </a:solidFill>
                <a:latin typeface="Georgia"/>
              </a:rPr>
              <a:t>“Donating and</a:t>
            </a:r>
            <a:r>
              <a:rPr lang="en-US" sz="1150" i="1" kern="0" dirty="0">
                <a:solidFill>
                  <a:srgbClr val="F5C125"/>
                </a:solidFill>
                <a:latin typeface="Georgia"/>
              </a:rPr>
              <a:t>/or volunteering </a:t>
            </a:r>
            <a:r>
              <a:rPr lang="en-US" sz="1150" b="0" i="1" kern="0" dirty="0">
                <a:solidFill>
                  <a:srgbClr val="F5C125"/>
                </a:solidFill>
                <a:latin typeface="Georgia"/>
              </a:rPr>
              <a:t>to a cause that addresses the root of all suffering — not just a symptom — gives a sense of meaning that ordinary charity hardly does.”</a:t>
            </a:r>
          </a:p>
        </p:txBody>
      </p:sp>
      <p:sp>
        <p:nvSpPr>
          <p:cNvPr id="8" name="B0Bg"/>
          <p:cNvSpPr/>
          <p:nvPr/>
        </p:nvSpPr>
        <p:spPr>
          <a:xfrm>
            <a:off x="480000" y="1780000"/>
            <a:ext cx="1971000" cy="2400000"/>
          </a:xfrm>
          <a:prstGeom prst="rect">
            <a:avLst/>
          </a:prstGeom>
          <a:solidFill>
            <a:srgbClr val="0D0D0D"/>
          </a:solidFill>
          <a:ln w="9525">
            <a:solidFill>
              <a:srgbClr val="F5C125"/>
            </a:solidFill>
            <a:prstDash val="solid"/>
          </a:ln>
        </p:spPr>
      </p:sp>
      <p:sp>
        <p:nvSpPr>
          <p:cNvPr id="9" name="B0Top"/>
          <p:cNvSpPr/>
          <p:nvPr/>
        </p:nvSpPr>
        <p:spPr>
          <a:xfrm>
            <a:off x="480000" y="1780000"/>
            <a:ext cx="1971000" cy="45000"/>
          </a:xfrm>
          <a:prstGeom prst="rect">
            <a:avLst/>
          </a:prstGeom>
          <a:solidFill>
            <a:srgbClr val="F5C125"/>
          </a:solidFill>
          <a:ln>
            <a:noFill/>
          </a:ln>
        </p:spPr>
      </p:sp>
      <p:sp>
        <p:nvSpPr>
          <p:cNvPr id="10" name="B0Icon"/>
          <p:cNvSpPr/>
          <p:nvPr/>
        </p:nvSpPr>
        <p:spPr>
          <a:xfrm>
            <a:off x="560000" y="1880000"/>
            <a:ext cx="1811000" cy="280000"/>
          </a:xfrm>
          <a:prstGeom prst="rect">
            <a:avLst/>
          </a:prstGeom>
          <a:noFill/>
          <a:ln>
            <a:noFill/>
          </a:ln>
        </p:spPr>
        <p:txBody>
          <a:bodyPr wrap="square" lIns="0" tIns="0" rIns="0" bIns="0" rtlCol="0" anchor="t"/>
          <a:lstStyle/>
          <a:p>
            <a:pPr marL="0" indent="0" algn="ctr">
              <a:buNone/>
            </a:pPr>
            <a:r>
              <a:rPr lang="en-US" sz="2000" b="0" i="0" kern="0" dirty="0">
                <a:solidFill>
                  <a:srgbClr val="FFFFFF"/>
                </a:solidFill>
                <a:latin typeface="Calibri"/>
              </a:rPr>
              <a:t>😀</a:t>
            </a:r>
          </a:p>
        </p:txBody>
      </p:sp>
      <p:sp>
        <p:nvSpPr>
          <p:cNvPr id="11" name="B0Title"/>
          <p:cNvSpPr/>
          <p:nvPr/>
        </p:nvSpPr>
        <p:spPr>
          <a:xfrm>
            <a:off x="560000" y="2220000"/>
            <a:ext cx="1811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F5C125"/>
                </a:solidFill>
                <a:latin typeface="Calibri"/>
              </a:rPr>
              <a:t>Increased Happiness</a:t>
            </a:r>
          </a:p>
        </p:txBody>
      </p:sp>
      <p:sp>
        <p:nvSpPr>
          <p:cNvPr id="12" name="B0Rule"/>
          <p:cNvSpPr/>
          <p:nvPr/>
        </p:nvSpPr>
        <p:spPr>
          <a:xfrm>
            <a:off x="560000" y="2540000"/>
            <a:ext cx="400000" cy="9000"/>
          </a:xfrm>
          <a:prstGeom prst="rect">
            <a:avLst/>
          </a:prstGeom>
          <a:solidFill>
            <a:srgbClr val="F5C125"/>
          </a:solidFill>
          <a:ln>
            <a:noFill/>
          </a:ln>
        </p:spPr>
      </p:sp>
      <p:sp>
        <p:nvSpPr>
          <p:cNvPr id="13" name="B0Desc"/>
          <p:cNvSpPr/>
          <p:nvPr/>
        </p:nvSpPr>
        <p:spPr>
          <a:xfrm>
            <a:off x="560000" y="2600000"/>
            <a:ext cx="1811000" cy="152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chemeClr val="bg1"/>
                </a:solidFill>
                <a:latin typeface="Calibri"/>
              </a:rPr>
              <a:t>Contributing to the wellbeing of all living beings, not just humans, activates a deeper joy.</a:t>
            </a:r>
          </a:p>
        </p:txBody>
      </p:sp>
      <p:sp>
        <p:nvSpPr>
          <p:cNvPr id="14" name="B1Bg"/>
          <p:cNvSpPr/>
          <p:nvPr/>
        </p:nvSpPr>
        <p:spPr>
          <a:xfrm>
            <a:off x="2551000" y="1780000"/>
            <a:ext cx="1971000" cy="2400000"/>
          </a:xfrm>
          <a:prstGeom prst="rect">
            <a:avLst/>
          </a:prstGeom>
          <a:solidFill>
            <a:srgbClr val="0D0D0D"/>
          </a:solidFill>
          <a:ln w="9525">
            <a:solidFill>
              <a:srgbClr val="B93720"/>
            </a:solidFill>
            <a:prstDash val="solid"/>
          </a:ln>
        </p:spPr>
      </p:sp>
      <p:sp>
        <p:nvSpPr>
          <p:cNvPr id="15" name="B1Top"/>
          <p:cNvSpPr/>
          <p:nvPr/>
        </p:nvSpPr>
        <p:spPr>
          <a:xfrm>
            <a:off x="2551000" y="1780000"/>
            <a:ext cx="1971000" cy="45000"/>
          </a:xfrm>
          <a:prstGeom prst="rect">
            <a:avLst/>
          </a:prstGeom>
          <a:solidFill>
            <a:srgbClr val="B93720"/>
          </a:solidFill>
          <a:ln>
            <a:noFill/>
          </a:ln>
        </p:spPr>
      </p:sp>
      <p:sp>
        <p:nvSpPr>
          <p:cNvPr id="16" name="B1Icon"/>
          <p:cNvSpPr/>
          <p:nvPr/>
        </p:nvSpPr>
        <p:spPr>
          <a:xfrm>
            <a:off x="2631000" y="1880000"/>
            <a:ext cx="1811000" cy="280000"/>
          </a:xfrm>
          <a:prstGeom prst="rect">
            <a:avLst/>
          </a:prstGeom>
          <a:noFill/>
          <a:ln>
            <a:noFill/>
          </a:ln>
        </p:spPr>
        <p:txBody>
          <a:bodyPr wrap="square" lIns="0" tIns="0" rIns="0" bIns="0" rtlCol="0" anchor="t"/>
          <a:lstStyle/>
          <a:p>
            <a:pPr marL="0" indent="0" algn="ctr">
              <a:buNone/>
            </a:pPr>
            <a:r>
              <a:rPr lang="en-US" sz="2000" b="0" i="0" kern="0" dirty="0">
                <a:solidFill>
                  <a:srgbClr val="FFFFFF"/>
                </a:solidFill>
                <a:latin typeface="Calibri"/>
              </a:rPr>
              <a:t>🧠</a:t>
            </a:r>
          </a:p>
        </p:txBody>
      </p:sp>
      <p:sp>
        <p:nvSpPr>
          <p:cNvPr id="17" name="B1Title"/>
          <p:cNvSpPr/>
          <p:nvPr/>
        </p:nvSpPr>
        <p:spPr>
          <a:xfrm>
            <a:off x="2631000" y="2220000"/>
            <a:ext cx="1811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B93720"/>
                </a:solidFill>
                <a:latin typeface="Calibri"/>
              </a:rPr>
              <a:t>A Sense of Meaning</a:t>
            </a:r>
          </a:p>
        </p:txBody>
      </p:sp>
      <p:sp>
        <p:nvSpPr>
          <p:cNvPr id="18" name="B1Rule"/>
          <p:cNvSpPr/>
          <p:nvPr/>
        </p:nvSpPr>
        <p:spPr>
          <a:xfrm>
            <a:off x="2631000" y="2540000"/>
            <a:ext cx="400000" cy="9000"/>
          </a:xfrm>
          <a:prstGeom prst="rect">
            <a:avLst/>
          </a:prstGeom>
          <a:solidFill>
            <a:srgbClr val="B93720"/>
          </a:solidFill>
          <a:ln>
            <a:noFill/>
          </a:ln>
        </p:spPr>
      </p:sp>
      <p:sp>
        <p:nvSpPr>
          <p:cNvPr id="19" name="B1Desc"/>
          <p:cNvSpPr/>
          <p:nvPr/>
        </p:nvSpPr>
        <p:spPr>
          <a:xfrm>
            <a:off x="2631000" y="2600000"/>
            <a:ext cx="1811000" cy="152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chemeClr val="bg1"/>
                </a:solidFill>
                <a:latin typeface="Calibri"/>
              </a:rPr>
              <a:t>Working on the root cause and not just the symptoms — gives your contribution a deeper meaning into your life.</a:t>
            </a:r>
          </a:p>
        </p:txBody>
      </p:sp>
      <p:sp>
        <p:nvSpPr>
          <p:cNvPr id="20" name="B2Bg"/>
          <p:cNvSpPr/>
          <p:nvPr/>
        </p:nvSpPr>
        <p:spPr>
          <a:xfrm>
            <a:off x="4622000" y="1780000"/>
            <a:ext cx="1971000" cy="2400000"/>
          </a:xfrm>
          <a:prstGeom prst="rect">
            <a:avLst/>
          </a:prstGeom>
          <a:solidFill>
            <a:srgbClr val="0D0D0D"/>
          </a:solidFill>
          <a:ln w="9525">
            <a:solidFill>
              <a:srgbClr val="F5C125"/>
            </a:solidFill>
            <a:prstDash val="solid"/>
          </a:ln>
        </p:spPr>
      </p:sp>
      <p:sp>
        <p:nvSpPr>
          <p:cNvPr id="21" name="B2Top"/>
          <p:cNvSpPr/>
          <p:nvPr/>
        </p:nvSpPr>
        <p:spPr>
          <a:xfrm>
            <a:off x="4622000" y="1780000"/>
            <a:ext cx="1971000" cy="45000"/>
          </a:xfrm>
          <a:prstGeom prst="rect">
            <a:avLst/>
          </a:prstGeom>
          <a:solidFill>
            <a:srgbClr val="F5C125"/>
          </a:solidFill>
          <a:ln>
            <a:noFill/>
          </a:ln>
        </p:spPr>
      </p:sp>
      <p:sp>
        <p:nvSpPr>
          <p:cNvPr id="22" name="B2Icon"/>
          <p:cNvSpPr/>
          <p:nvPr/>
        </p:nvSpPr>
        <p:spPr>
          <a:xfrm>
            <a:off x="4702000" y="1880000"/>
            <a:ext cx="1811000" cy="280000"/>
          </a:xfrm>
          <a:prstGeom prst="rect">
            <a:avLst/>
          </a:prstGeom>
          <a:noFill/>
          <a:ln>
            <a:noFill/>
          </a:ln>
        </p:spPr>
        <p:txBody>
          <a:bodyPr wrap="square" lIns="0" tIns="0" rIns="0" bIns="0" rtlCol="0" anchor="t"/>
          <a:lstStyle/>
          <a:p>
            <a:pPr marL="0" indent="0" algn="ctr">
              <a:buNone/>
            </a:pPr>
            <a:r>
              <a:rPr lang="en-US" sz="2000" b="0" i="0" kern="0" dirty="0">
                <a:solidFill>
                  <a:srgbClr val="FFFFFF"/>
                </a:solidFill>
                <a:latin typeface="Calibri"/>
              </a:rPr>
              <a:t>🤝</a:t>
            </a:r>
          </a:p>
        </p:txBody>
      </p:sp>
      <p:sp>
        <p:nvSpPr>
          <p:cNvPr id="23" name="B2Title"/>
          <p:cNvSpPr/>
          <p:nvPr/>
        </p:nvSpPr>
        <p:spPr>
          <a:xfrm>
            <a:off x="4702000" y="2220000"/>
            <a:ext cx="1811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F5C125"/>
                </a:solidFill>
                <a:latin typeface="Calibri"/>
              </a:rPr>
              <a:t>Genuine Connection</a:t>
            </a:r>
          </a:p>
        </p:txBody>
      </p:sp>
      <p:sp>
        <p:nvSpPr>
          <p:cNvPr id="24" name="B2Rule"/>
          <p:cNvSpPr/>
          <p:nvPr/>
        </p:nvSpPr>
        <p:spPr>
          <a:xfrm>
            <a:off x="4702000" y="2540000"/>
            <a:ext cx="400000" cy="9000"/>
          </a:xfrm>
          <a:prstGeom prst="rect">
            <a:avLst/>
          </a:prstGeom>
          <a:solidFill>
            <a:srgbClr val="F5C125"/>
          </a:solidFill>
          <a:ln>
            <a:noFill/>
          </a:ln>
        </p:spPr>
      </p:sp>
      <p:sp>
        <p:nvSpPr>
          <p:cNvPr id="25" name="B2Desc"/>
          <p:cNvSpPr/>
          <p:nvPr/>
        </p:nvSpPr>
        <p:spPr>
          <a:xfrm>
            <a:off x="4702000" y="2600000"/>
            <a:ext cx="1811000" cy="152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chemeClr val="bg1"/>
                </a:solidFill>
                <a:latin typeface="Calibri"/>
              </a:rPr>
              <a:t>You join a community of people across the world walking the same path, with no hierarchy.</a:t>
            </a:r>
          </a:p>
        </p:txBody>
      </p:sp>
      <p:sp>
        <p:nvSpPr>
          <p:cNvPr id="26" name="B3Bg"/>
          <p:cNvSpPr/>
          <p:nvPr/>
        </p:nvSpPr>
        <p:spPr>
          <a:xfrm>
            <a:off x="6693000" y="1780000"/>
            <a:ext cx="1971000" cy="2400000"/>
          </a:xfrm>
          <a:prstGeom prst="rect">
            <a:avLst/>
          </a:prstGeom>
          <a:solidFill>
            <a:srgbClr val="0D0D0D"/>
          </a:solidFill>
          <a:ln w="9525">
            <a:solidFill>
              <a:srgbClr val="B93720"/>
            </a:solidFill>
            <a:prstDash val="solid"/>
          </a:ln>
        </p:spPr>
      </p:sp>
      <p:sp>
        <p:nvSpPr>
          <p:cNvPr id="27" name="B3Top"/>
          <p:cNvSpPr/>
          <p:nvPr/>
        </p:nvSpPr>
        <p:spPr>
          <a:xfrm>
            <a:off x="6693000" y="1780000"/>
            <a:ext cx="1971000" cy="45000"/>
          </a:xfrm>
          <a:prstGeom prst="rect">
            <a:avLst/>
          </a:prstGeom>
          <a:solidFill>
            <a:srgbClr val="B93720"/>
          </a:solidFill>
          <a:ln>
            <a:noFill/>
          </a:ln>
        </p:spPr>
      </p:sp>
      <p:sp>
        <p:nvSpPr>
          <p:cNvPr id="28" name="B3Icon"/>
          <p:cNvSpPr/>
          <p:nvPr/>
        </p:nvSpPr>
        <p:spPr>
          <a:xfrm>
            <a:off x="6773000" y="1880000"/>
            <a:ext cx="1811000" cy="280000"/>
          </a:xfrm>
          <a:prstGeom prst="rect">
            <a:avLst/>
          </a:prstGeom>
          <a:noFill/>
          <a:ln>
            <a:noFill/>
          </a:ln>
        </p:spPr>
        <p:txBody>
          <a:bodyPr wrap="square" lIns="0" tIns="0" rIns="0" bIns="0" rtlCol="0" anchor="t"/>
          <a:lstStyle/>
          <a:p>
            <a:pPr marL="0" indent="0" algn="ctr">
              <a:buNone/>
            </a:pPr>
            <a:r>
              <a:rPr lang="en-US" sz="2000" b="0" i="0" kern="0" dirty="0">
                <a:solidFill>
                  <a:srgbClr val="FFFFFF"/>
                </a:solidFill>
                <a:latin typeface="Calibri"/>
              </a:rPr>
              <a:t>✨</a:t>
            </a:r>
          </a:p>
        </p:txBody>
      </p:sp>
      <p:sp>
        <p:nvSpPr>
          <p:cNvPr id="29" name="B3Title"/>
          <p:cNvSpPr/>
          <p:nvPr/>
        </p:nvSpPr>
        <p:spPr>
          <a:xfrm>
            <a:off x="6773000" y="2220000"/>
            <a:ext cx="1811000" cy="280000"/>
          </a:xfrm>
          <a:prstGeom prst="rect">
            <a:avLst/>
          </a:prstGeom>
          <a:noFill/>
          <a:ln>
            <a:noFill/>
          </a:ln>
        </p:spPr>
        <p:txBody>
          <a:bodyPr wrap="square" lIns="0" tIns="0" rIns="0" bIns="0" rtlCol="0" anchor="t"/>
          <a:lstStyle/>
          <a:p>
            <a:pPr marL="0" indent="0" algn="ctr">
              <a:lnSpc>
                <a:spcPct val="115000"/>
              </a:lnSpc>
              <a:buNone/>
            </a:pPr>
            <a:r>
              <a:rPr lang="en-US" sz="1050" b="1" i="0" kern="0" dirty="0">
                <a:solidFill>
                  <a:srgbClr val="B93720"/>
                </a:solidFill>
                <a:latin typeface="Calibri"/>
              </a:rPr>
              <a:t>Alignment with the Path</a:t>
            </a:r>
          </a:p>
        </p:txBody>
      </p:sp>
      <p:sp>
        <p:nvSpPr>
          <p:cNvPr id="30" name="B3Rule"/>
          <p:cNvSpPr/>
          <p:nvPr/>
        </p:nvSpPr>
        <p:spPr>
          <a:xfrm>
            <a:off x="6773000" y="2540000"/>
            <a:ext cx="400000" cy="9000"/>
          </a:xfrm>
          <a:prstGeom prst="rect">
            <a:avLst/>
          </a:prstGeom>
          <a:solidFill>
            <a:srgbClr val="B93720"/>
          </a:solidFill>
          <a:ln>
            <a:noFill/>
          </a:ln>
        </p:spPr>
      </p:sp>
      <p:sp>
        <p:nvSpPr>
          <p:cNvPr id="31" name="B3Desc"/>
          <p:cNvSpPr/>
          <p:nvPr/>
        </p:nvSpPr>
        <p:spPr>
          <a:xfrm>
            <a:off x="6773000" y="2600000"/>
            <a:ext cx="1811000" cy="152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chemeClr val="bg1"/>
                </a:solidFill>
                <a:latin typeface="Calibri"/>
              </a:rPr>
              <a:t>Vallalar taught: giving freely is itself a practice of Jiva Karuna. You practice as you contribute.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A0805"/>
        </a:solidFill>
        <a:effectLst/>
      </p:bgPr>
    </p:bg>
    <p:spTree>
      <p:nvGrpSpPr>
        <p:cNvPr id="1" name=""/>
        <p:cNvGrpSpPr/>
        <p:nvPr/>
      </p:nvGrpSpPr>
      <p:grpSpPr>
        <a:xfrm>
          <a:off x="0" y="0"/>
          <a:ext cx="0" cy="0"/>
          <a:chOff x="0" y="0"/>
          <a:chExt cx="0" cy="0"/>
        </a:xfrm>
      </p:grpSpPr>
      <p:sp>
        <p:nvSpPr>
          <p:cNvPr id="2" name="Stripe"/>
          <p:cNvSpPr/>
          <p:nvPr/>
        </p:nvSpPr>
        <p:spPr>
          <a:xfrm>
            <a:off x="0" y="0"/>
            <a:ext cx="9144000" cy="60000"/>
          </a:xfrm>
          <a:prstGeom prst="rect">
            <a:avLst/>
          </a:prstGeom>
          <a:solidFill>
            <a:srgbClr val="B93720"/>
          </a:solidFill>
          <a:ln>
            <a:noFill/>
          </a:ln>
        </p:spPr>
      </p:sp>
      <p:sp>
        <p:nvSpPr>
          <p:cNvPr id="3" name="Heading"/>
          <p:cNvSpPr/>
          <p:nvPr/>
        </p:nvSpPr>
        <p:spPr>
          <a:xfrm>
            <a:off x="480000" y="100000"/>
            <a:ext cx="8184000" cy="550000"/>
          </a:xfrm>
          <a:prstGeom prst="rect">
            <a:avLst/>
          </a:prstGeom>
          <a:noFill/>
          <a:ln>
            <a:noFill/>
          </a:ln>
        </p:spPr>
        <p:txBody>
          <a:bodyPr wrap="square" lIns="0" tIns="0" rIns="0" bIns="0" rtlCol="0" anchor="t"/>
          <a:lstStyle/>
          <a:p>
            <a:pPr marL="0" indent="0" algn="l">
              <a:buNone/>
            </a:pPr>
            <a:r>
              <a:rPr lang="en-US" sz="3600" b="1" i="1" kern="0" dirty="0">
                <a:solidFill>
                  <a:srgbClr val="F5C125"/>
                </a:solidFill>
                <a:latin typeface="Georgia"/>
              </a:rPr>
              <a:t>This is your door.</a:t>
            </a:r>
          </a:p>
        </p:txBody>
      </p:sp>
      <p:sp>
        <p:nvSpPr>
          <p:cNvPr id="4" name="Sub"/>
          <p:cNvSpPr/>
          <p:nvPr/>
        </p:nvSpPr>
        <p:spPr>
          <a:xfrm>
            <a:off x="480000" y="680000"/>
            <a:ext cx="8184000" cy="230000"/>
          </a:xfrm>
          <a:prstGeom prst="rect">
            <a:avLst/>
          </a:prstGeom>
          <a:noFill/>
          <a:ln>
            <a:noFill/>
          </a:ln>
        </p:spPr>
        <p:txBody>
          <a:bodyPr wrap="square" lIns="0" tIns="0" rIns="0" bIns="0" rtlCol="0" anchor="t"/>
          <a:lstStyle/>
          <a:p>
            <a:pPr marL="0" indent="0" algn="l">
              <a:lnSpc>
                <a:spcPct val="130000"/>
              </a:lnSpc>
              <a:buNone/>
            </a:pPr>
            <a:r>
              <a:rPr lang="en-US" sz="1050" b="0" i="0" kern="0" dirty="0">
                <a:solidFill>
                  <a:srgbClr val="BBBBBB"/>
                </a:solidFill>
                <a:latin typeface="Calibri"/>
              </a:rPr>
              <a:t>A teaching alive since 1867. Vallalar’s mother fed one stranger at her door. Look what followed.</a:t>
            </a:r>
          </a:p>
        </p:txBody>
      </p:sp>
      <p:sp>
        <p:nvSpPr>
          <p:cNvPr id="5" name="StartBg"/>
          <p:cNvSpPr/>
          <p:nvPr/>
        </p:nvSpPr>
        <p:spPr>
          <a:xfrm>
            <a:off x="480000" y="980000"/>
            <a:ext cx="4032000" cy="1480000"/>
          </a:xfrm>
          <a:prstGeom prst="rect">
            <a:avLst/>
          </a:prstGeom>
          <a:solidFill>
            <a:srgbClr val="1A1600"/>
          </a:solidFill>
          <a:ln w="9525">
            <a:solidFill>
              <a:srgbClr val="F5C125"/>
            </a:solidFill>
            <a:prstDash val="solid"/>
          </a:ln>
        </p:spPr>
      </p:sp>
      <p:sp>
        <p:nvSpPr>
          <p:cNvPr id="6" name="StartTop"/>
          <p:cNvSpPr/>
          <p:nvPr/>
        </p:nvSpPr>
        <p:spPr>
          <a:xfrm>
            <a:off x="480000" y="980000"/>
            <a:ext cx="4032000" cy="50000"/>
          </a:xfrm>
          <a:prstGeom prst="rect">
            <a:avLst/>
          </a:prstGeom>
          <a:solidFill>
            <a:srgbClr val="F5C125"/>
          </a:solidFill>
          <a:ln>
            <a:noFill/>
          </a:ln>
        </p:spPr>
      </p:sp>
      <p:sp>
        <p:nvSpPr>
          <p:cNvPr id="7" name="StartTitle"/>
          <p:cNvSpPr/>
          <p:nvPr/>
        </p:nvSpPr>
        <p:spPr>
          <a:xfrm>
            <a:off x="580000" y="1080000"/>
            <a:ext cx="3832000" cy="260000"/>
          </a:xfrm>
          <a:prstGeom prst="rect">
            <a:avLst/>
          </a:prstGeom>
          <a:noFill/>
          <a:ln>
            <a:noFill/>
          </a:ln>
        </p:spPr>
        <p:txBody>
          <a:bodyPr wrap="square" lIns="0" tIns="0" rIns="0" bIns="0" rtlCol="0" anchor="t"/>
          <a:lstStyle/>
          <a:p>
            <a:pPr marL="0" indent="0" algn="l">
              <a:buNone/>
            </a:pPr>
            <a:r>
              <a:rPr lang="en-US" sz="1400" b="1" i="0" kern="0" dirty="0">
                <a:solidFill>
                  <a:srgbClr val="F5C125"/>
                </a:solidFill>
                <a:latin typeface="Calibri"/>
              </a:rPr>
              <a:t>🚀  Start here</a:t>
            </a:r>
          </a:p>
        </p:txBody>
      </p:sp>
      <p:sp>
        <p:nvSpPr>
          <p:cNvPr id="8" name="StartURL"/>
          <p:cNvSpPr/>
          <p:nvPr/>
        </p:nvSpPr>
        <p:spPr>
          <a:xfrm>
            <a:off x="580000" y="1360000"/>
            <a:ext cx="3832000" cy="170000"/>
          </a:xfrm>
          <a:prstGeom prst="rect">
            <a:avLst/>
          </a:prstGeom>
          <a:noFill/>
          <a:ln>
            <a:noFill/>
          </a:ln>
        </p:spPr>
        <p:txBody>
          <a:bodyPr wrap="square" lIns="0" tIns="0" rIns="0" bIns="0" rtlCol="0" anchor="t"/>
          <a:lstStyle/>
          <a:p>
            <a:pPr marL="0" indent="0" algn="l">
              <a:buNone/>
            </a:pPr>
            <a:r>
              <a:rPr lang="en-US" sz="1200" b="1" i="0" kern="0" spc="50" dirty="0">
                <a:solidFill>
                  <a:srgbClr val="F5C125"/>
                </a:solidFill>
                <a:latin typeface="Calibri"/>
              </a:rPr>
              <a:t>sanmarkkamlife.org/start</a:t>
            </a:r>
          </a:p>
        </p:txBody>
      </p:sp>
      <p:sp>
        <p:nvSpPr>
          <p:cNvPr id="9" name="StartDesc"/>
          <p:cNvSpPr/>
          <p:nvPr/>
        </p:nvSpPr>
        <p:spPr>
          <a:xfrm>
            <a:off x="580000" y="1570000"/>
            <a:ext cx="3832000" cy="84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chemeClr val="bg1"/>
                </a:solidFill>
                <a:latin typeface="Calibri"/>
              </a:rPr>
              <a:t>Everything in one place: books, translations, Solidal Emporium, community links etc.. All in one Place. </a:t>
            </a:r>
            <a:r>
              <a:rPr lang="en-US" sz="1100" kern="0" dirty="0">
                <a:solidFill>
                  <a:schemeClr val="bg1"/>
                </a:solidFill>
                <a:latin typeface="Calibri"/>
              </a:rPr>
              <a:t>N</a:t>
            </a:r>
            <a:r>
              <a:rPr lang="en-US" sz="1100" b="0" i="0" kern="0" dirty="0">
                <a:solidFill>
                  <a:schemeClr val="bg1"/>
                </a:solidFill>
                <a:latin typeface="Calibri"/>
              </a:rPr>
              <a:t>o waiting. Start wherever calls to you.</a:t>
            </a:r>
          </a:p>
        </p:txBody>
      </p:sp>
      <p:sp>
        <p:nvSpPr>
          <p:cNvPr id="10" name="JourneyBg"/>
          <p:cNvSpPr/>
          <p:nvPr/>
        </p:nvSpPr>
        <p:spPr>
          <a:xfrm>
            <a:off x="4632000" y="980000"/>
            <a:ext cx="4032000" cy="1480000"/>
          </a:xfrm>
          <a:prstGeom prst="rect">
            <a:avLst/>
          </a:prstGeom>
          <a:solidFill>
            <a:srgbClr val="1A0000"/>
          </a:solidFill>
          <a:ln w="9525">
            <a:solidFill>
              <a:srgbClr val="B93720"/>
            </a:solidFill>
            <a:prstDash val="solid"/>
          </a:ln>
        </p:spPr>
      </p:sp>
      <p:sp>
        <p:nvSpPr>
          <p:cNvPr id="11" name="JourneyTop"/>
          <p:cNvSpPr/>
          <p:nvPr/>
        </p:nvSpPr>
        <p:spPr>
          <a:xfrm>
            <a:off x="4632000" y="980000"/>
            <a:ext cx="4032000" cy="50000"/>
          </a:xfrm>
          <a:prstGeom prst="rect">
            <a:avLst/>
          </a:prstGeom>
          <a:solidFill>
            <a:srgbClr val="B93720"/>
          </a:solidFill>
          <a:ln>
            <a:noFill/>
          </a:ln>
        </p:spPr>
      </p:sp>
      <p:sp>
        <p:nvSpPr>
          <p:cNvPr id="12" name="JourneyTitle"/>
          <p:cNvSpPr/>
          <p:nvPr/>
        </p:nvSpPr>
        <p:spPr>
          <a:xfrm>
            <a:off x="4732000" y="1080000"/>
            <a:ext cx="3832000" cy="260000"/>
          </a:xfrm>
          <a:prstGeom prst="rect">
            <a:avLst/>
          </a:prstGeom>
          <a:noFill/>
          <a:ln>
            <a:noFill/>
          </a:ln>
        </p:spPr>
        <p:txBody>
          <a:bodyPr wrap="square" lIns="0" tIns="0" rIns="0" bIns="0" rtlCol="0" anchor="t"/>
          <a:lstStyle/>
          <a:p>
            <a:pPr marL="0" indent="0" algn="l">
              <a:buNone/>
            </a:pPr>
            <a:r>
              <a:rPr lang="en-US" sz="1400" b="1" i="0" kern="0" dirty="0">
                <a:solidFill>
                  <a:srgbClr val="B93720"/>
                </a:solidFill>
                <a:latin typeface="Calibri"/>
              </a:rPr>
              <a:t>🛣️  Walk the path</a:t>
            </a:r>
          </a:p>
        </p:txBody>
      </p:sp>
      <p:sp>
        <p:nvSpPr>
          <p:cNvPr id="13" name="JourneyURL"/>
          <p:cNvSpPr/>
          <p:nvPr/>
        </p:nvSpPr>
        <p:spPr>
          <a:xfrm>
            <a:off x="4732000" y="1360000"/>
            <a:ext cx="3832000" cy="170000"/>
          </a:xfrm>
          <a:prstGeom prst="rect">
            <a:avLst/>
          </a:prstGeom>
          <a:noFill/>
          <a:ln>
            <a:noFill/>
          </a:ln>
        </p:spPr>
        <p:txBody>
          <a:bodyPr wrap="square" lIns="0" tIns="0" rIns="0" bIns="0" rtlCol="0" anchor="t"/>
          <a:lstStyle/>
          <a:p>
            <a:pPr marL="0" indent="0" algn="l">
              <a:buNone/>
            </a:pPr>
            <a:r>
              <a:rPr lang="en-US" sz="1200" b="1" i="0" kern="0" spc="50" dirty="0">
                <a:solidFill>
                  <a:srgbClr val="B93720"/>
                </a:solidFill>
                <a:latin typeface="Calibri"/>
              </a:rPr>
              <a:t>sanmarkkamlife.org/journey</a:t>
            </a:r>
          </a:p>
        </p:txBody>
      </p:sp>
      <p:sp>
        <p:nvSpPr>
          <p:cNvPr id="14" name="JourneyDesc"/>
          <p:cNvSpPr/>
          <p:nvPr/>
        </p:nvSpPr>
        <p:spPr>
          <a:xfrm>
            <a:off x="4732000" y="1570000"/>
            <a:ext cx="3832000" cy="84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chemeClr val="bg1"/>
                </a:solidFill>
                <a:latin typeface="Calibri"/>
              </a:rPr>
              <a:t>We take you by the hand. A guided email journey through </a:t>
            </a:r>
            <a:r>
              <a:rPr lang="en-US" sz="1100" b="0" i="0" kern="0" dirty="0" err="1">
                <a:solidFill>
                  <a:schemeClr val="bg1"/>
                </a:solidFill>
                <a:latin typeface="Calibri"/>
              </a:rPr>
              <a:t>Vallalar’s</a:t>
            </a:r>
            <a:r>
              <a:rPr lang="en-US" sz="1100" b="0" i="0" kern="0" dirty="0">
                <a:solidFill>
                  <a:schemeClr val="bg1"/>
                </a:solidFill>
                <a:latin typeface="Calibri"/>
              </a:rPr>
              <a:t> wisdom — delivered step by step, at your own pace. Gently to your email. Sign up and we walk with you.</a:t>
            </a:r>
          </a:p>
        </p:txBody>
      </p:sp>
      <p:sp>
        <p:nvSpPr>
          <p:cNvPr id="15" name="C0Bg"/>
          <p:cNvSpPr/>
          <p:nvPr/>
        </p:nvSpPr>
        <p:spPr>
          <a:xfrm>
            <a:off x="480000" y="2580000"/>
            <a:ext cx="2648000" cy="2340000"/>
          </a:xfrm>
          <a:prstGeom prst="rect">
            <a:avLst/>
          </a:prstGeom>
          <a:solidFill>
            <a:srgbClr val="111111"/>
          </a:solidFill>
          <a:ln w="9525">
            <a:solidFill>
              <a:srgbClr val="333333"/>
            </a:solidFill>
            <a:prstDash val="solid"/>
          </a:ln>
        </p:spPr>
      </p:sp>
      <p:sp>
        <p:nvSpPr>
          <p:cNvPr id="16" name="C0Top"/>
          <p:cNvSpPr/>
          <p:nvPr/>
        </p:nvSpPr>
        <p:spPr>
          <a:xfrm>
            <a:off x="480000" y="2580000"/>
            <a:ext cx="2648000" cy="50000"/>
          </a:xfrm>
          <a:prstGeom prst="rect">
            <a:avLst/>
          </a:prstGeom>
          <a:solidFill>
            <a:srgbClr val="F5C125"/>
          </a:solidFill>
          <a:ln>
            <a:noFill/>
          </a:ln>
        </p:spPr>
      </p:sp>
      <p:sp>
        <p:nvSpPr>
          <p:cNvPr id="17" name="C0Icon"/>
          <p:cNvSpPr/>
          <p:nvPr/>
        </p:nvSpPr>
        <p:spPr>
          <a:xfrm>
            <a:off x="560000" y="2680000"/>
            <a:ext cx="300000" cy="280000"/>
          </a:xfrm>
          <a:prstGeom prst="rect">
            <a:avLst/>
          </a:prstGeom>
          <a:noFill/>
          <a:ln>
            <a:noFill/>
          </a:ln>
        </p:spPr>
        <p:txBody>
          <a:bodyPr wrap="square" lIns="0" tIns="0" rIns="0" bIns="0" rtlCol="0" anchor="t"/>
          <a:lstStyle/>
          <a:p>
            <a:pPr marL="0" indent="0" algn="ctr">
              <a:buNone/>
            </a:pPr>
            <a:r>
              <a:rPr lang="en-US" sz="1800" b="0" i="0" kern="0" dirty="0">
                <a:solidFill>
                  <a:srgbClr val="1A1A1A"/>
                </a:solidFill>
                <a:latin typeface="Calibri"/>
              </a:rPr>
              <a:t>❤️</a:t>
            </a:r>
          </a:p>
        </p:txBody>
      </p:sp>
      <p:sp>
        <p:nvSpPr>
          <p:cNvPr id="18" name="C0Title"/>
          <p:cNvSpPr/>
          <p:nvPr/>
        </p:nvSpPr>
        <p:spPr>
          <a:xfrm>
            <a:off x="560000" y="3010000"/>
            <a:ext cx="2488000" cy="260000"/>
          </a:xfrm>
          <a:prstGeom prst="rect">
            <a:avLst/>
          </a:prstGeom>
          <a:noFill/>
          <a:ln>
            <a:noFill/>
          </a:ln>
        </p:spPr>
        <p:txBody>
          <a:bodyPr wrap="square" lIns="0" tIns="0" rIns="0" bIns="0" rtlCol="0" anchor="t"/>
          <a:lstStyle/>
          <a:p>
            <a:pPr marL="0" indent="0" algn="l">
              <a:buNone/>
            </a:pPr>
            <a:r>
              <a:rPr lang="en-US" sz="1400" b="1" i="0" kern="0" dirty="0">
                <a:solidFill>
                  <a:srgbClr val="F5C125"/>
                </a:solidFill>
                <a:latin typeface="Calibri"/>
              </a:rPr>
              <a:t>Donate</a:t>
            </a:r>
          </a:p>
        </p:txBody>
      </p:sp>
      <p:sp>
        <p:nvSpPr>
          <p:cNvPr id="19" name="C0URL"/>
          <p:cNvSpPr/>
          <p:nvPr/>
        </p:nvSpPr>
        <p:spPr>
          <a:xfrm>
            <a:off x="560000" y="3280000"/>
            <a:ext cx="2488000" cy="170000"/>
          </a:xfrm>
          <a:prstGeom prst="rect">
            <a:avLst/>
          </a:prstGeom>
          <a:noFill/>
          <a:ln>
            <a:noFill/>
          </a:ln>
        </p:spPr>
        <p:txBody>
          <a:bodyPr wrap="square" lIns="0" tIns="0" rIns="0" bIns="0" rtlCol="0" anchor="t"/>
          <a:lstStyle/>
          <a:p>
            <a:pPr marL="0" indent="0" algn="l">
              <a:buNone/>
            </a:pPr>
            <a:r>
              <a:rPr lang="en-US" sz="1200" b="1" i="0" kern="0" spc="30" dirty="0">
                <a:solidFill>
                  <a:srgbClr val="F5C125"/>
                </a:solidFill>
                <a:latin typeface="Calibri"/>
              </a:rPr>
              <a:t>sanmarkkamlife.org/donate</a:t>
            </a:r>
          </a:p>
        </p:txBody>
      </p:sp>
      <p:sp>
        <p:nvSpPr>
          <p:cNvPr id="20" name="C0Desc"/>
          <p:cNvSpPr/>
          <p:nvPr/>
        </p:nvSpPr>
        <p:spPr>
          <a:xfrm>
            <a:off x="560000" y="3500000"/>
            <a:ext cx="2488000" cy="138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chemeClr val="bg1"/>
                </a:solidFill>
                <a:latin typeface="Calibri"/>
              </a:rPr>
              <a:t>Fund food programs, emporium products, global outreach &amp; more. </a:t>
            </a:r>
          </a:p>
        </p:txBody>
      </p:sp>
      <p:sp>
        <p:nvSpPr>
          <p:cNvPr id="21" name="C1Bg"/>
          <p:cNvSpPr/>
          <p:nvPr/>
        </p:nvSpPr>
        <p:spPr>
          <a:xfrm>
            <a:off x="3248000" y="2580000"/>
            <a:ext cx="2648000" cy="2340000"/>
          </a:xfrm>
          <a:prstGeom prst="rect">
            <a:avLst/>
          </a:prstGeom>
          <a:solidFill>
            <a:srgbClr val="111111"/>
          </a:solidFill>
          <a:ln w="9525">
            <a:solidFill>
              <a:srgbClr val="333333"/>
            </a:solidFill>
            <a:prstDash val="solid"/>
          </a:ln>
        </p:spPr>
      </p:sp>
      <p:sp>
        <p:nvSpPr>
          <p:cNvPr id="22" name="C1Top"/>
          <p:cNvSpPr/>
          <p:nvPr/>
        </p:nvSpPr>
        <p:spPr>
          <a:xfrm>
            <a:off x="3248000" y="2580000"/>
            <a:ext cx="2648000" cy="50000"/>
          </a:xfrm>
          <a:prstGeom prst="rect">
            <a:avLst/>
          </a:prstGeom>
          <a:solidFill>
            <a:srgbClr val="FFFFFF"/>
          </a:solidFill>
          <a:ln>
            <a:noFill/>
          </a:ln>
        </p:spPr>
      </p:sp>
      <p:sp>
        <p:nvSpPr>
          <p:cNvPr id="23" name="C1Icon"/>
          <p:cNvSpPr/>
          <p:nvPr/>
        </p:nvSpPr>
        <p:spPr>
          <a:xfrm>
            <a:off x="3328000" y="2680000"/>
            <a:ext cx="300000" cy="280000"/>
          </a:xfrm>
          <a:prstGeom prst="rect">
            <a:avLst/>
          </a:prstGeom>
          <a:noFill/>
          <a:ln>
            <a:noFill/>
          </a:ln>
        </p:spPr>
        <p:txBody>
          <a:bodyPr wrap="square" lIns="0" tIns="0" rIns="0" bIns="0" rtlCol="0" anchor="t"/>
          <a:lstStyle/>
          <a:p>
            <a:pPr marL="0" indent="0" algn="ctr">
              <a:buNone/>
            </a:pPr>
            <a:r>
              <a:rPr lang="en-US" sz="1800" b="0" i="0" kern="0" dirty="0">
                <a:solidFill>
                  <a:srgbClr val="1A1A1A"/>
                </a:solidFill>
                <a:latin typeface="Calibri"/>
              </a:rPr>
              <a:t>🙌</a:t>
            </a:r>
          </a:p>
        </p:txBody>
      </p:sp>
      <p:sp>
        <p:nvSpPr>
          <p:cNvPr id="24" name="C1Title"/>
          <p:cNvSpPr/>
          <p:nvPr/>
        </p:nvSpPr>
        <p:spPr>
          <a:xfrm>
            <a:off x="3328000" y="3010000"/>
            <a:ext cx="2488000" cy="260000"/>
          </a:xfrm>
          <a:prstGeom prst="rect">
            <a:avLst/>
          </a:prstGeom>
          <a:noFill/>
          <a:ln>
            <a:noFill/>
          </a:ln>
        </p:spPr>
        <p:txBody>
          <a:bodyPr wrap="square" lIns="0" tIns="0" rIns="0" bIns="0" rtlCol="0" anchor="t"/>
          <a:lstStyle/>
          <a:p>
            <a:pPr marL="0" indent="0" algn="l">
              <a:buNone/>
            </a:pPr>
            <a:r>
              <a:rPr lang="en-US" sz="1400" b="1" i="0" kern="0" dirty="0">
                <a:solidFill>
                  <a:srgbClr val="FFFFFF"/>
                </a:solidFill>
                <a:latin typeface="Calibri"/>
              </a:rPr>
              <a:t>Volunteer</a:t>
            </a:r>
          </a:p>
        </p:txBody>
      </p:sp>
      <p:sp>
        <p:nvSpPr>
          <p:cNvPr id="25" name="C1URL"/>
          <p:cNvSpPr/>
          <p:nvPr/>
        </p:nvSpPr>
        <p:spPr>
          <a:xfrm>
            <a:off x="3328000" y="3280000"/>
            <a:ext cx="2488000" cy="170000"/>
          </a:xfrm>
          <a:prstGeom prst="rect">
            <a:avLst/>
          </a:prstGeom>
          <a:noFill/>
          <a:ln>
            <a:noFill/>
          </a:ln>
        </p:spPr>
        <p:txBody>
          <a:bodyPr wrap="square" lIns="0" tIns="0" rIns="0" bIns="0" rtlCol="0" anchor="t"/>
          <a:lstStyle/>
          <a:p>
            <a:pPr marL="0" indent="0" algn="l">
              <a:buNone/>
            </a:pPr>
            <a:r>
              <a:rPr lang="en-US" sz="1100" b="1" i="0" kern="0" spc="30" dirty="0">
                <a:solidFill>
                  <a:srgbClr val="FFFFFF"/>
                </a:solidFill>
                <a:latin typeface="Calibri"/>
              </a:rPr>
              <a:t>sanmarkkamlife.org/volunteer</a:t>
            </a:r>
          </a:p>
        </p:txBody>
      </p:sp>
      <p:sp>
        <p:nvSpPr>
          <p:cNvPr id="26" name="C1Desc"/>
          <p:cNvSpPr/>
          <p:nvPr/>
        </p:nvSpPr>
        <p:spPr>
          <a:xfrm>
            <a:off x="3328000" y="3500000"/>
            <a:ext cx="2488000" cy="138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chemeClr val="bg1"/>
                </a:solidFill>
                <a:latin typeface="Calibri"/>
              </a:rPr>
              <a:t>Write, articles, edit videos, design, organize, cook. Come as you are. Bring what you have.</a:t>
            </a:r>
          </a:p>
        </p:txBody>
      </p:sp>
      <p:sp>
        <p:nvSpPr>
          <p:cNvPr id="27" name="C2Bg"/>
          <p:cNvSpPr/>
          <p:nvPr/>
        </p:nvSpPr>
        <p:spPr>
          <a:xfrm>
            <a:off x="6016000" y="2580000"/>
            <a:ext cx="2648000" cy="2340000"/>
          </a:xfrm>
          <a:prstGeom prst="rect">
            <a:avLst/>
          </a:prstGeom>
          <a:solidFill>
            <a:srgbClr val="111111"/>
          </a:solidFill>
          <a:ln w="9525">
            <a:solidFill>
              <a:srgbClr val="333333"/>
            </a:solidFill>
            <a:prstDash val="solid"/>
          </a:ln>
        </p:spPr>
      </p:sp>
      <p:sp>
        <p:nvSpPr>
          <p:cNvPr id="28" name="C2Top"/>
          <p:cNvSpPr/>
          <p:nvPr/>
        </p:nvSpPr>
        <p:spPr>
          <a:xfrm>
            <a:off x="6016000" y="2580000"/>
            <a:ext cx="2648000" cy="50000"/>
          </a:xfrm>
          <a:prstGeom prst="rect">
            <a:avLst/>
          </a:prstGeom>
          <a:solidFill>
            <a:srgbClr val="B93720"/>
          </a:solidFill>
          <a:ln>
            <a:noFill/>
          </a:ln>
        </p:spPr>
      </p:sp>
      <p:sp>
        <p:nvSpPr>
          <p:cNvPr id="29" name="C2Icon"/>
          <p:cNvSpPr/>
          <p:nvPr/>
        </p:nvSpPr>
        <p:spPr>
          <a:xfrm>
            <a:off x="6096000" y="2680000"/>
            <a:ext cx="300000" cy="280000"/>
          </a:xfrm>
          <a:prstGeom prst="rect">
            <a:avLst/>
          </a:prstGeom>
          <a:noFill/>
          <a:ln>
            <a:noFill/>
          </a:ln>
        </p:spPr>
        <p:txBody>
          <a:bodyPr wrap="square" lIns="0" tIns="0" rIns="0" bIns="0" rtlCol="0" anchor="t"/>
          <a:lstStyle/>
          <a:p>
            <a:pPr marL="0" indent="0" algn="ctr">
              <a:buNone/>
            </a:pPr>
            <a:r>
              <a:rPr lang="en-US" sz="1800" b="0" i="0" kern="0" dirty="0">
                <a:solidFill>
                  <a:srgbClr val="1A1A1A"/>
                </a:solidFill>
                <a:latin typeface="Calibri"/>
              </a:rPr>
              <a:t>🌍</a:t>
            </a:r>
          </a:p>
        </p:txBody>
      </p:sp>
      <p:sp>
        <p:nvSpPr>
          <p:cNvPr id="30" name="C2Title"/>
          <p:cNvSpPr/>
          <p:nvPr/>
        </p:nvSpPr>
        <p:spPr>
          <a:xfrm>
            <a:off x="6096000" y="3010000"/>
            <a:ext cx="2488000" cy="260000"/>
          </a:xfrm>
          <a:prstGeom prst="rect">
            <a:avLst/>
          </a:prstGeom>
          <a:noFill/>
          <a:ln>
            <a:noFill/>
          </a:ln>
        </p:spPr>
        <p:txBody>
          <a:bodyPr wrap="square" lIns="0" tIns="0" rIns="0" bIns="0" rtlCol="0" anchor="t"/>
          <a:lstStyle/>
          <a:p>
            <a:pPr marL="0" indent="0" algn="l">
              <a:buNone/>
            </a:pPr>
            <a:r>
              <a:rPr lang="en-US" sz="1400" b="1" i="0" kern="0" dirty="0">
                <a:solidFill>
                  <a:srgbClr val="B93720"/>
                </a:solidFill>
                <a:latin typeface="Calibri"/>
              </a:rPr>
              <a:t>Represent</a:t>
            </a:r>
          </a:p>
        </p:txBody>
      </p:sp>
      <p:sp>
        <p:nvSpPr>
          <p:cNvPr id="31" name="C2URL"/>
          <p:cNvSpPr/>
          <p:nvPr/>
        </p:nvSpPr>
        <p:spPr>
          <a:xfrm>
            <a:off x="6096000" y="3280000"/>
            <a:ext cx="2488000" cy="170000"/>
          </a:xfrm>
          <a:prstGeom prst="rect">
            <a:avLst/>
          </a:prstGeom>
          <a:noFill/>
          <a:ln>
            <a:noFill/>
          </a:ln>
        </p:spPr>
        <p:txBody>
          <a:bodyPr wrap="square" lIns="0" tIns="0" rIns="0" bIns="0" rtlCol="0" anchor="t"/>
          <a:lstStyle/>
          <a:p>
            <a:pPr marL="0" indent="0" algn="l">
              <a:buNone/>
            </a:pPr>
            <a:r>
              <a:rPr lang="en-US" sz="1100" b="1" i="0" kern="0" spc="30" dirty="0">
                <a:solidFill>
                  <a:srgbClr val="B93720"/>
                </a:solidFill>
                <a:latin typeface="Calibri"/>
              </a:rPr>
              <a:t>sanmarkkamlife.org/represent</a:t>
            </a:r>
          </a:p>
        </p:txBody>
      </p:sp>
      <p:sp>
        <p:nvSpPr>
          <p:cNvPr id="32" name="C2Desc"/>
          <p:cNvSpPr/>
          <p:nvPr/>
        </p:nvSpPr>
        <p:spPr>
          <a:xfrm>
            <a:off x="6096000" y="3500000"/>
            <a:ext cx="2488000" cy="138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chemeClr val="bg1"/>
                </a:solidFill>
                <a:latin typeface="Calibri"/>
              </a:rPr>
              <a:t>Open a door in your country. Your language. Your culture. The same door Vallalar opened in 1867.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A0805"/>
        </a:solidFill>
        <a:effectLst/>
      </p:bgPr>
    </p:bg>
    <p:spTree>
      <p:nvGrpSpPr>
        <p:cNvPr id="1" name=""/>
        <p:cNvGrpSpPr/>
        <p:nvPr/>
      </p:nvGrpSpPr>
      <p:grpSpPr>
        <a:xfrm>
          <a:off x="0" y="0"/>
          <a:ext cx="0" cy="0"/>
          <a:chOff x="0" y="0"/>
          <a:chExt cx="0" cy="0"/>
        </a:xfrm>
      </p:grpSpPr>
      <p:sp>
        <p:nvSpPr>
          <p:cNvPr id="2" name="Stripe"/>
          <p:cNvSpPr/>
          <p:nvPr/>
        </p:nvSpPr>
        <p:spPr>
          <a:xfrm>
            <a:off x="0" y="0"/>
            <a:ext cx="9144000" cy="54864"/>
          </a:xfrm>
          <a:prstGeom prst="rect">
            <a:avLst/>
          </a:prstGeom>
          <a:solidFill>
            <a:srgbClr val="B93720"/>
          </a:solidFill>
          <a:ln>
            <a:noFill/>
          </a:ln>
        </p:spPr>
      </p:sp>
      <p:sp>
        <p:nvSpPr>
          <p:cNvPr id="3" name="Label"/>
          <p:cNvSpPr/>
          <p:nvPr/>
        </p:nvSpPr>
        <p:spPr>
          <a:xfrm>
            <a:off x="480000" y="90000"/>
            <a:ext cx="8184000" cy="180000"/>
          </a:xfrm>
          <a:prstGeom prst="rect">
            <a:avLst/>
          </a:prstGeom>
          <a:noFill/>
          <a:ln>
            <a:noFill/>
          </a:ln>
        </p:spPr>
        <p:txBody>
          <a:bodyPr wrap="square" lIns="0" tIns="0" rIns="0" bIns="0" rtlCol="0" anchor="t"/>
          <a:lstStyle/>
          <a:p>
            <a:pPr marL="0" indent="0" algn="l">
              <a:buNone/>
            </a:pPr>
            <a:r>
              <a:rPr lang="en-US" sz="850" b="1" i="0" kern="0" spc="500" dirty="0">
                <a:solidFill>
                  <a:srgbClr val="B93720"/>
                </a:solidFill>
                <a:latin typeface="Calibri"/>
              </a:rPr>
              <a:t>CONNECT WITH US  ·  SANMARKKAM LIFE</a:t>
            </a:r>
          </a:p>
        </p:txBody>
      </p:sp>
      <p:sp>
        <p:nvSpPr>
          <p:cNvPr id="4" name="Heading"/>
          <p:cNvSpPr/>
          <p:nvPr/>
        </p:nvSpPr>
        <p:spPr>
          <a:xfrm>
            <a:off x="480000" y="295000"/>
            <a:ext cx="8184000" cy="420000"/>
          </a:xfrm>
          <a:prstGeom prst="rect">
            <a:avLst/>
          </a:prstGeom>
          <a:noFill/>
          <a:ln>
            <a:noFill/>
          </a:ln>
        </p:spPr>
        <p:txBody>
          <a:bodyPr wrap="square" lIns="0" tIns="0" rIns="0" bIns="0" rtlCol="0" anchor="t"/>
          <a:lstStyle/>
          <a:p>
            <a:pPr marL="0" indent="0" algn="l">
              <a:buNone/>
            </a:pPr>
            <a:r>
              <a:rPr lang="en-US" sz="3200" b="1" i="0" kern="0" dirty="0">
                <a:solidFill>
                  <a:srgbClr val="F5C125"/>
                </a:solidFill>
                <a:latin typeface="Georgia"/>
              </a:rPr>
              <a:t>Stay connected. Stay on the path.</a:t>
            </a:r>
          </a:p>
        </p:txBody>
      </p:sp>
      <p:sp>
        <p:nvSpPr>
          <p:cNvPr id="5" name="Sub"/>
          <p:cNvSpPr/>
          <p:nvPr/>
        </p:nvSpPr>
        <p:spPr>
          <a:xfrm>
            <a:off x="480000" y="745000"/>
            <a:ext cx="8184000" cy="210000"/>
          </a:xfrm>
          <a:prstGeom prst="rect">
            <a:avLst/>
          </a:prstGeom>
          <a:noFill/>
          <a:ln>
            <a:noFill/>
          </a:ln>
        </p:spPr>
        <p:txBody>
          <a:bodyPr wrap="square" lIns="0" tIns="0" rIns="0" bIns="0" rtlCol="0" anchor="t"/>
          <a:lstStyle/>
          <a:p>
            <a:pPr marL="0" indent="0" algn="l">
              <a:lnSpc>
                <a:spcPct val="130000"/>
              </a:lnSpc>
              <a:buNone/>
            </a:pPr>
            <a:r>
              <a:rPr lang="en-US" sz="1100" b="0" i="0" kern="0" dirty="0">
                <a:solidFill>
                  <a:schemeClr val="bg1"/>
                </a:solidFill>
                <a:latin typeface="Calibri"/>
              </a:rPr>
              <a:t>Daily teachings, community updates, and free content — in multiple languages. Follow us wherever you are.</a:t>
            </a:r>
          </a:p>
        </p:txBody>
      </p:sp>
      <p:sp>
        <p:nvSpPr>
          <p:cNvPr id="6" name="P0Bg"/>
          <p:cNvSpPr/>
          <p:nvPr/>
        </p:nvSpPr>
        <p:spPr>
          <a:xfrm>
            <a:off x="480000" y="1060000"/>
            <a:ext cx="2648000" cy="1680000"/>
          </a:xfrm>
          <a:prstGeom prst="rect">
            <a:avLst/>
          </a:prstGeom>
          <a:solidFill>
            <a:srgbClr val="0D0D0D"/>
          </a:solidFill>
          <a:ln w="9525">
            <a:solidFill>
              <a:srgbClr val="E1306A"/>
            </a:solidFill>
            <a:prstDash val="solid"/>
          </a:ln>
        </p:spPr>
      </p:sp>
      <p:sp>
        <p:nvSpPr>
          <p:cNvPr id="7" name="P0Top"/>
          <p:cNvSpPr/>
          <p:nvPr/>
        </p:nvSpPr>
        <p:spPr>
          <a:xfrm>
            <a:off x="480000" y="1060000"/>
            <a:ext cx="2648000" cy="45000"/>
          </a:xfrm>
          <a:prstGeom prst="rect">
            <a:avLst/>
          </a:prstGeom>
          <a:solidFill>
            <a:srgbClr val="E1306A"/>
          </a:solidFill>
          <a:ln>
            <a:noFill/>
          </a:ln>
        </p:spPr>
      </p:sp>
      <p:sp>
        <p:nvSpPr>
          <p:cNvPr id="8" name="P0Icon"/>
          <p:cNvSpPr/>
          <p:nvPr/>
        </p:nvSpPr>
        <p:spPr>
          <a:xfrm>
            <a:off x="580000" y="1140000"/>
            <a:ext cx="2448000" cy="300000"/>
          </a:xfrm>
          <a:prstGeom prst="rect">
            <a:avLst/>
          </a:prstGeom>
          <a:noFill/>
          <a:ln>
            <a:noFill/>
          </a:ln>
        </p:spPr>
        <p:txBody>
          <a:bodyPr wrap="square" lIns="0" tIns="0" rIns="0" bIns="0" rtlCol="0" anchor="t"/>
          <a:lstStyle/>
          <a:p>
            <a:pPr marL="0" indent="0" algn="ctr">
              <a:buNone/>
            </a:pPr>
            <a:r>
              <a:rPr lang="en-US" sz="2400" b="0" i="0" kern="0" dirty="0">
                <a:solidFill>
                  <a:srgbClr val="FFFFFF"/>
                </a:solidFill>
                <a:latin typeface="Calibri"/>
              </a:rPr>
              <a:t>📷</a:t>
            </a:r>
          </a:p>
        </p:txBody>
      </p:sp>
      <p:sp>
        <p:nvSpPr>
          <p:cNvPr id="9" name="P0Name"/>
          <p:cNvSpPr/>
          <p:nvPr/>
        </p:nvSpPr>
        <p:spPr>
          <a:xfrm>
            <a:off x="580000" y="1490000"/>
            <a:ext cx="2448000" cy="240000"/>
          </a:xfrm>
          <a:prstGeom prst="rect">
            <a:avLst/>
          </a:prstGeom>
          <a:noFill/>
          <a:ln>
            <a:noFill/>
          </a:ln>
        </p:spPr>
        <p:txBody>
          <a:bodyPr wrap="square" lIns="0" tIns="0" rIns="0" bIns="0" rtlCol="0" anchor="t"/>
          <a:lstStyle/>
          <a:p>
            <a:pPr marL="0" indent="0" algn="ctr">
              <a:buNone/>
            </a:pPr>
            <a:r>
              <a:rPr lang="en-US" sz="1600" b="1" i="0" kern="0" dirty="0">
                <a:solidFill>
                  <a:srgbClr val="E1306A"/>
                </a:solidFill>
                <a:latin typeface="Calibri"/>
              </a:rPr>
              <a:t>Instagram</a:t>
            </a:r>
          </a:p>
        </p:txBody>
      </p:sp>
      <p:sp>
        <p:nvSpPr>
          <p:cNvPr id="10" name="P0Handle"/>
          <p:cNvSpPr/>
          <p:nvPr/>
        </p:nvSpPr>
        <p:spPr>
          <a:xfrm>
            <a:off x="580000" y="1770000"/>
            <a:ext cx="2448000" cy="170000"/>
          </a:xfrm>
          <a:prstGeom prst="rect">
            <a:avLst/>
          </a:prstGeom>
          <a:noFill/>
          <a:ln>
            <a:noFill/>
          </a:ln>
        </p:spPr>
        <p:txBody>
          <a:bodyPr wrap="square" lIns="0" tIns="0" rIns="0" bIns="0" rtlCol="0" anchor="t"/>
          <a:lstStyle/>
          <a:p>
            <a:pPr marL="0" indent="0" algn="ctr">
              <a:buNone/>
            </a:pPr>
            <a:r>
              <a:rPr lang="en-US" sz="1050" b="1" i="0" kern="0" spc="50" dirty="0">
                <a:solidFill>
                  <a:srgbClr val="E1306A"/>
                </a:solidFill>
                <a:latin typeface="Calibri"/>
              </a:rPr>
              <a:t>@sanmarkkam_life</a:t>
            </a:r>
          </a:p>
        </p:txBody>
      </p:sp>
      <p:sp>
        <p:nvSpPr>
          <p:cNvPr id="11" name="P0Desc"/>
          <p:cNvSpPr/>
          <p:nvPr/>
        </p:nvSpPr>
        <p:spPr>
          <a:xfrm>
            <a:off x="580000" y="2000000"/>
            <a:ext cx="2448000" cy="700000"/>
          </a:xfrm>
          <a:prstGeom prst="rect">
            <a:avLst/>
          </a:prstGeom>
          <a:noFill/>
          <a:ln>
            <a:noFill/>
          </a:ln>
        </p:spPr>
        <p:txBody>
          <a:bodyPr wrap="square" lIns="0" tIns="0" rIns="0" bIns="0" rtlCol="0" anchor="t"/>
          <a:lstStyle/>
          <a:p>
            <a:pPr marL="0" indent="0" algn="ctr">
              <a:lnSpc>
                <a:spcPct val="135000"/>
              </a:lnSpc>
              <a:buNone/>
            </a:pPr>
            <a:r>
              <a:rPr lang="en-US" sz="1100" b="0" i="0" kern="0" dirty="0">
                <a:solidFill>
                  <a:schemeClr val="bg1"/>
                </a:solidFill>
                <a:latin typeface="Calibri"/>
              </a:rPr>
              <a:t>Short clips, community life, and daily inspiration from Vallalar's teachings.</a:t>
            </a:r>
          </a:p>
        </p:txBody>
      </p:sp>
      <p:sp>
        <p:nvSpPr>
          <p:cNvPr id="12" name="P1Bg"/>
          <p:cNvSpPr/>
          <p:nvPr/>
        </p:nvSpPr>
        <p:spPr>
          <a:xfrm>
            <a:off x="3248000" y="1060000"/>
            <a:ext cx="2648000" cy="1680000"/>
          </a:xfrm>
          <a:prstGeom prst="rect">
            <a:avLst/>
          </a:prstGeom>
          <a:solidFill>
            <a:srgbClr val="0D0D0D"/>
          </a:solidFill>
          <a:ln w="9525">
            <a:solidFill>
              <a:srgbClr val="B93720"/>
            </a:solidFill>
            <a:prstDash val="solid"/>
          </a:ln>
        </p:spPr>
      </p:sp>
      <p:sp>
        <p:nvSpPr>
          <p:cNvPr id="13" name="P1Top"/>
          <p:cNvSpPr/>
          <p:nvPr/>
        </p:nvSpPr>
        <p:spPr>
          <a:xfrm>
            <a:off x="3248000" y="1060000"/>
            <a:ext cx="2648000" cy="45000"/>
          </a:xfrm>
          <a:prstGeom prst="rect">
            <a:avLst/>
          </a:prstGeom>
          <a:solidFill>
            <a:srgbClr val="B93720"/>
          </a:solidFill>
          <a:ln>
            <a:noFill/>
          </a:ln>
        </p:spPr>
      </p:sp>
      <p:sp>
        <p:nvSpPr>
          <p:cNvPr id="14" name="P1Icon"/>
          <p:cNvSpPr/>
          <p:nvPr/>
        </p:nvSpPr>
        <p:spPr>
          <a:xfrm>
            <a:off x="3348000" y="1140000"/>
            <a:ext cx="2448000" cy="300000"/>
          </a:xfrm>
          <a:prstGeom prst="rect">
            <a:avLst/>
          </a:prstGeom>
          <a:noFill/>
          <a:ln>
            <a:noFill/>
          </a:ln>
        </p:spPr>
        <p:txBody>
          <a:bodyPr wrap="square" lIns="0" tIns="0" rIns="0" bIns="0" rtlCol="0" anchor="t"/>
          <a:lstStyle/>
          <a:p>
            <a:pPr marL="0" indent="0" algn="ctr">
              <a:buNone/>
            </a:pPr>
            <a:r>
              <a:rPr lang="en-US" sz="2400" b="0" i="0" kern="0" dirty="0">
                <a:solidFill>
                  <a:srgbClr val="FFFFFF"/>
                </a:solidFill>
                <a:latin typeface="Calibri"/>
              </a:rPr>
              <a:t>📺</a:t>
            </a:r>
          </a:p>
        </p:txBody>
      </p:sp>
      <p:sp>
        <p:nvSpPr>
          <p:cNvPr id="15" name="P1Name"/>
          <p:cNvSpPr/>
          <p:nvPr/>
        </p:nvSpPr>
        <p:spPr>
          <a:xfrm>
            <a:off x="3348000" y="1490000"/>
            <a:ext cx="2448000" cy="240000"/>
          </a:xfrm>
          <a:prstGeom prst="rect">
            <a:avLst/>
          </a:prstGeom>
          <a:noFill/>
          <a:ln>
            <a:noFill/>
          </a:ln>
        </p:spPr>
        <p:txBody>
          <a:bodyPr wrap="square" lIns="0" tIns="0" rIns="0" bIns="0" rtlCol="0" anchor="t"/>
          <a:lstStyle/>
          <a:p>
            <a:pPr marL="0" indent="0" algn="ctr">
              <a:buNone/>
            </a:pPr>
            <a:r>
              <a:rPr lang="en-US" sz="1600" b="1" i="0" kern="0" dirty="0">
                <a:solidFill>
                  <a:srgbClr val="B93720"/>
                </a:solidFill>
                <a:latin typeface="Calibri"/>
              </a:rPr>
              <a:t>YouTube</a:t>
            </a:r>
          </a:p>
        </p:txBody>
      </p:sp>
      <p:sp>
        <p:nvSpPr>
          <p:cNvPr id="16" name="P1Handle"/>
          <p:cNvSpPr/>
          <p:nvPr/>
        </p:nvSpPr>
        <p:spPr>
          <a:xfrm>
            <a:off x="3348000" y="1770000"/>
            <a:ext cx="2448000" cy="170000"/>
          </a:xfrm>
          <a:prstGeom prst="rect">
            <a:avLst/>
          </a:prstGeom>
          <a:noFill/>
          <a:ln>
            <a:noFill/>
          </a:ln>
        </p:spPr>
        <p:txBody>
          <a:bodyPr wrap="square" lIns="0" tIns="0" rIns="0" bIns="0" rtlCol="0" anchor="t"/>
          <a:lstStyle/>
          <a:p>
            <a:pPr marL="0" indent="0" algn="ctr">
              <a:buNone/>
            </a:pPr>
            <a:r>
              <a:rPr lang="en-US" sz="1050" b="1" i="0" kern="0" spc="50" dirty="0">
                <a:solidFill>
                  <a:srgbClr val="B93720"/>
                </a:solidFill>
                <a:latin typeface="Calibri"/>
              </a:rPr>
              <a:t>@sanmarkkam_life</a:t>
            </a:r>
          </a:p>
        </p:txBody>
      </p:sp>
      <p:sp>
        <p:nvSpPr>
          <p:cNvPr id="17" name="P1Desc"/>
          <p:cNvSpPr/>
          <p:nvPr/>
        </p:nvSpPr>
        <p:spPr>
          <a:xfrm>
            <a:off x="3348000" y="2000000"/>
            <a:ext cx="2448000" cy="700000"/>
          </a:xfrm>
          <a:prstGeom prst="rect">
            <a:avLst/>
          </a:prstGeom>
          <a:noFill/>
          <a:ln>
            <a:noFill/>
          </a:ln>
        </p:spPr>
        <p:txBody>
          <a:bodyPr wrap="square" lIns="0" tIns="0" rIns="0" bIns="0" rtlCol="0" anchor="t"/>
          <a:lstStyle/>
          <a:p>
            <a:pPr marL="0" indent="0" algn="ctr">
              <a:lnSpc>
                <a:spcPct val="135000"/>
              </a:lnSpc>
              <a:buNone/>
            </a:pPr>
            <a:r>
              <a:rPr lang="en-US" sz="1100" b="0" i="0" kern="0" dirty="0">
                <a:solidFill>
                  <a:schemeClr val="bg1"/>
                </a:solidFill>
                <a:latin typeface="Calibri"/>
              </a:rPr>
              <a:t>Full-length talks, translations read aloud, and documentary content.</a:t>
            </a:r>
          </a:p>
        </p:txBody>
      </p:sp>
      <p:sp>
        <p:nvSpPr>
          <p:cNvPr id="18" name="P2Bg"/>
          <p:cNvSpPr/>
          <p:nvPr/>
        </p:nvSpPr>
        <p:spPr>
          <a:xfrm>
            <a:off x="6016000" y="1060000"/>
            <a:ext cx="2648000" cy="1680000"/>
          </a:xfrm>
          <a:prstGeom prst="rect">
            <a:avLst/>
          </a:prstGeom>
          <a:solidFill>
            <a:srgbClr val="0D0D0D"/>
          </a:solidFill>
          <a:ln w="9525">
            <a:solidFill>
              <a:srgbClr val="FFFFFF"/>
            </a:solidFill>
            <a:prstDash val="solid"/>
          </a:ln>
        </p:spPr>
      </p:sp>
      <p:sp>
        <p:nvSpPr>
          <p:cNvPr id="19" name="P2Top"/>
          <p:cNvSpPr/>
          <p:nvPr/>
        </p:nvSpPr>
        <p:spPr>
          <a:xfrm>
            <a:off x="6016000" y="1060000"/>
            <a:ext cx="2648000" cy="45000"/>
          </a:xfrm>
          <a:prstGeom prst="rect">
            <a:avLst/>
          </a:prstGeom>
          <a:solidFill>
            <a:srgbClr val="FFFFFF"/>
          </a:solidFill>
          <a:ln>
            <a:noFill/>
          </a:ln>
        </p:spPr>
      </p:sp>
      <p:sp>
        <p:nvSpPr>
          <p:cNvPr id="20" name="P2Icon"/>
          <p:cNvSpPr/>
          <p:nvPr/>
        </p:nvSpPr>
        <p:spPr>
          <a:xfrm>
            <a:off x="6116000" y="1140000"/>
            <a:ext cx="2448000" cy="300000"/>
          </a:xfrm>
          <a:prstGeom prst="rect">
            <a:avLst/>
          </a:prstGeom>
          <a:noFill/>
          <a:ln>
            <a:noFill/>
          </a:ln>
        </p:spPr>
        <p:txBody>
          <a:bodyPr wrap="square" lIns="0" tIns="0" rIns="0" bIns="0" rtlCol="0" anchor="t"/>
          <a:lstStyle/>
          <a:p>
            <a:pPr marL="0" indent="0" algn="ctr">
              <a:buNone/>
            </a:pPr>
            <a:r>
              <a:rPr lang="en-US" sz="2400" b="0" i="0" kern="0" dirty="0">
                <a:solidFill>
                  <a:srgbClr val="FFFFFF"/>
                </a:solidFill>
                <a:latin typeface="Calibri"/>
              </a:rPr>
              <a:t>🎵</a:t>
            </a:r>
          </a:p>
        </p:txBody>
      </p:sp>
      <p:sp>
        <p:nvSpPr>
          <p:cNvPr id="21" name="P2Name"/>
          <p:cNvSpPr/>
          <p:nvPr/>
        </p:nvSpPr>
        <p:spPr>
          <a:xfrm>
            <a:off x="6116000" y="1490000"/>
            <a:ext cx="2448000" cy="240000"/>
          </a:xfrm>
          <a:prstGeom prst="rect">
            <a:avLst/>
          </a:prstGeom>
          <a:noFill/>
          <a:ln>
            <a:noFill/>
          </a:ln>
        </p:spPr>
        <p:txBody>
          <a:bodyPr wrap="square" lIns="0" tIns="0" rIns="0" bIns="0" rtlCol="0" anchor="t"/>
          <a:lstStyle/>
          <a:p>
            <a:pPr marL="0" indent="0" algn="ctr">
              <a:buNone/>
            </a:pPr>
            <a:r>
              <a:rPr lang="en-US" sz="1600" b="1" i="0" kern="0" dirty="0">
                <a:solidFill>
                  <a:srgbClr val="FFFFFF"/>
                </a:solidFill>
                <a:latin typeface="Calibri"/>
              </a:rPr>
              <a:t>TikTok</a:t>
            </a:r>
          </a:p>
        </p:txBody>
      </p:sp>
      <p:sp>
        <p:nvSpPr>
          <p:cNvPr id="22" name="P2Handle"/>
          <p:cNvSpPr/>
          <p:nvPr/>
        </p:nvSpPr>
        <p:spPr>
          <a:xfrm>
            <a:off x="6116000" y="1770000"/>
            <a:ext cx="2448000" cy="170000"/>
          </a:xfrm>
          <a:prstGeom prst="rect">
            <a:avLst/>
          </a:prstGeom>
          <a:noFill/>
          <a:ln>
            <a:noFill/>
          </a:ln>
        </p:spPr>
        <p:txBody>
          <a:bodyPr wrap="square" lIns="0" tIns="0" rIns="0" bIns="0" rtlCol="0" anchor="t"/>
          <a:lstStyle/>
          <a:p>
            <a:pPr marL="0" indent="0" algn="ctr">
              <a:buNone/>
            </a:pPr>
            <a:r>
              <a:rPr lang="en-US" sz="1050" b="1" i="0" kern="0" spc="50" dirty="0">
                <a:solidFill>
                  <a:srgbClr val="FFFFFF"/>
                </a:solidFill>
                <a:latin typeface="Calibri"/>
              </a:rPr>
              <a:t>@sanmarkkam_life</a:t>
            </a:r>
          </a:p>
        </p:txBody>
      </p:sp>
      <p:sp>
        <p:nvSpPr>
          <p:cNvPr id="23" name="P2Desc"/>
          <p:cNvSpPr/>
          <p:nvPr/>
        </p:nvSpPr>
        <p:spPr>
          <a:xfrm>
            <a:off x="6116000" y="2000000"/>
            <a:ext cx="2448000" cy="700000"/>
          </a:xfrm>
          <a:prstGeom prst="rect">
            <a:avLst/>
          </a:prstGeom>
          <a:noFill/>
          <a:ln>
            <a:noFill/>
          </a:ln>
        </p:spPr>
        <p:txBody>
          <a:bodyPr wrap="square" lIns="0" tIns="0" rIns="0" bIns="0" rtlCol="0" anchor="t"/>
          <a:lstStyle/>
          <a:p>
            <a:pPr marL="0" indent="0" algn="ctr">
              <a:lnSpc>
                <a:spcPct val="135000"/>
              </a:lnSpc>
              <a:buNone/>
            </a:pPr>
            <a:r>
              <a:rPr lang="en-US" sz="1100" b="0" i="0" kern="0" dirty="0">
                <a:solidFill>
                  <a:schemeClr val="bg1"/>
                </a:solidFill>
                <a:latin typeface="Calibri"/>
              </a:rPr>
              <a:t>Quick insights, quotes, and introductions to Vallalar’s world for new audiences.</a:t>
            </a:r>
          </a:p>
        </p:txBody>
      </p:sp>
      <p:sp>
        <p:nvSpPr>
          <p:cNvPr id="24" name="EmailBg"/>
          <p:cNvSpPr/>
          <p:nvPr/>
        </p:nvSpPr>
        <p:spPr>
          <a:xfrm>
            <a:off x="480000" y="2860000"/>
            <a:ext cx="8184000" cy="1500000"/>
          </a:xfrm>
          <a:prstGeom prst="rect">
            <a:avLst/>
          </a:prstGeom>
          <a:solidFill>
            <a:srgbClr val="130A00"/>
          </a:solidFill>
          <a:ln w="9525">
            <a:solidFill>
              <a:srgbClr val="F5C125"/>
            </a:solidFill>
            <a:prstDash val="solid"/>
          </a:ln>
        </p:spPr>
      </p:sp>
      <p:sp>
        <p:nvSpPr>
          <p:cNvPr id="25" name="EmailTop"/>
          <p:cNvSpPr/>
          <p:nvPr/>
        </p:nvSpPr>
        <p:spPr>
          <a:xfrm>
            <a:off x="480000" y="2860000"/>
            <a:ext cx="8184000" cy="45000"/>
          </a:xfrm>
          <a:prstGeom prst="rect">
            <a:avLst/>
          </a:prstGeom>
          <a:solidFill>
            <a:srgbClr val="F5C125"/>
          </a:solidFill>
          <a:ln>
            <a:noFill/>
          </a:ln>
        </p:spPr>
      </p:sp>
      <p:sp>
        <p:nvSpPr>
          <p:cNvPr id="26" name="EmailIcon"/>
          <p:cNvSpPr/>
          <p:nvPr/>
        </p:nvSpPr>
        <p:spPr>
          <a:xfrm>
            <a:off x="700000" y="3060000"/>
            <a:ext cx="500000" cy="500000"/>
          </a:xfrm>
          <a:prstGeom prst="rect">
            <a:avLst/>
          </a:prstGeom>
          <a:noFill/>
          <a:ln>
            <a:noFill/>
          </a:ln>
        </p:spPr>
        <p:txBody>
          <a:bodyPr wrap="square" lIns="0" tIns="0" rIns="0" bIns="0" rtlCol="0" anchor="t"/>
          <a:lstStyle/>
          <a:p>
            <a:pPr marL="0" indent="0" algn="ctr">
              <a:buNone/>
            </a:pPr>
            <a:r>
              <a:rPr lang="en-US" sz="3600" b="0" i="0" kern="0" dirty="0">
                <a:solidFill>
                  <a:srgbClr val="FFFFFF"/>
                </a:solidFill>
                <a:latin typeface="Calibri"/>
              </a:rPr>
              <a:t>✉️</a:t>
            </a:r>
          </a:p>
        </p:txBody>
      </p:sp>
      <p:sp>
        <p:nvSpPr>
          <p:cNvPr id="27" name="EmailLabel"/>
          <p:cNvSpPr/>
          <p:nvPr/>
        </p:nvSpPr>
        <p:spPr>
          <a:xfrm>
            <a:off x="1380000" y="3040000"/>
            <a:ext cx="6800000" cy="260000"/>
          </a:xfrm>
          <a:prstGeom prst="rect">
            <a:avLst/>
          </a:prstGeom>
          <a:noFill/>
          <a:ln>
            <a:noFill/>
          </a:ln>
        </p:spPr>
        <p:txBody>
          <a:bodyPr wrap="square" lIns="0" tIns="0" rIns="0" bIns="0" rtlCol="0" anchor="t"/>
          <a:lstStyle/>
          <a:p>
            <a:pPr marL="0" indent="0" algn="l">
              <a:buNone/>
            </a:pPr>
            <a:r>
              <a:rPr lang="en-US" sz="1400" b="1" i="0" kern="0" dirty="0">
                <a:solidFill>
                  <a:srgbClr val="F5C125"/>
                </a:solidFill>
                <a:latin typeface="Calibri"/>
              </a:rPr>
              <a:t>Email us directly</a:t>
            </a:r>
          </a:p>
        </p:txBody>
      </p:sp>
      <p:sp>
        <p:nvSpPr>
          <p:cNvPr id="28" name="EmailAddr"/>
          <p:cNvSpPr/>
          <p:nvPr/>
        </p:nvSpPr>
        <p:spPr>
          <a:xfrm>
            <a:off x="1380000" y="3350000"/>
            <a:ext cx="6800000" cy="250000"/>
          </a:xfrm>
          <a:prstGeom prst="rect">
            <a:avLst/>
          </a:prstGeom>
          <a:noFill/>
          <a:ln>
            <a:noFill/>
          </a:ln>
        </p:spPr>
        <p:txBody>
          <a:bodyPr wrap="square" lIns="0" tIns="0" rIns="0" bIns="0" rtlCol="0" anchor="t"/>
          <a:lstStyle/>
          <a:p>
            <a:pPr marL="0" indent="0" algn="l">
              <a:buNone/>
            </a:pPr>
            <a:r>
              <a:rPr lang="en-US" sz="1800" b="1" i="0" kern="0" spc="30" dirty="0">
                <a:solidFill>
                  <a:srgbClr val="FFFFFF"/>
                </a:solidFill>
                <a:latin typeface="Calibri"/>
              </a:rPr>
              <a:t>international@sanmarkkamlife.org</a:t>
            </a:r>
          </a:p>
        </p:txBody>
      </p:sp>
      <p:sp>
        <p:nvSpPr>
          <p:cNvPr id="29" name="EmailDesc"/>
          <p:cNvSpPr/>
          <p:nvPr/>
        </p:nvSpPr>
        <p:spPr>
          <a:xfrm>
            <a:off x="1380000" y="3660000"/>
            <a:ext cx="6800000" cy="600000"/>
          </a:xfrm>
          <a:prstGeom prst="rect">
            <a:avLst/>
          </a:prstGeom>
          <a:noFill/>
          <a:ln>
            <a:noFill/>
          </a:ln>
        </p:spPr>
        <p:txBody>
          <a:bodyPr wrap="square" lIns="0" tIns="0" rIns="0" bIns="0" rtlCol="0" anchor="t"/>
          <a:lstStyle/>
          <a:p>
            <a:pPr marL="0" indent="0" algn="l">
              <a:lnSpc>
                <a:spcPct val="135000"/>
              </a:lnSpc>
              <a:buNone/>
            </a:pPr>
            <a:r>
              <a:rPr lang="en-US" sz="1100" b="0" i="0" kern="0" dirty="0">
                <a:solidFill>
                  <a:schemeClr val="bg1"/>
                </a:solidFill>
                <a:latin typeface="Calibri"/>
              </a:rPr>
              <a:t>For partnerships, media requests, volunteer coordination, or any inquiry. </a:t>
            </a:r>
            <a:r>
              <a:rPr lang="en-US" sz="1100" kern="0" dirty="0">
                <a:solidFill>
                  <a:schemeClr val="bg1"/>
                </a:solidFill>
                <a:latin typeface="Calibri"/>
              </a:rPr>
              <a:t>W</a:t>
            </a:r>
            <a:r>
              <a:rPr lang="en-US" sz="1100" b="0" i="0" kern="0" dirty="0">
                <a:solidFill>
                  <a:schemeClr val="bg1"/>
                </a:solidFill>
                <a:latin typeface="Calibri"/>
              </a:rPr>
              <a:t>e read every message.</a:t>
            </a:r>
          </a:p>
        </p:txBody>
      </p:sp>
      <p:sp>
        <p:nvSpPr>
          <p:cNvPr id="30" name="FooterBg"/>
          <p:cNvSpPr/>
          <p:nvPr/>
        </p:nvSpPr>
        <p:spPr>
          <a:xfrm>
            <a:off x="0" y="4440000"/>
            <a:ext cx="9144000" cy="703500"/>
          </a:xfrm>
          <a:prstGeom prst="rect">
            <a:avLst/>
          </a:prstGeom>
          <a:solidFill>
            <a:srgbClr val="050505"/>
          </a:solidFill>
          <a:ln>
            <a:noFill/>
          </a:ln>
        </p:spPr>
      </p:sp>
      <p:sp>
        <p:nvSpPr>
          <p:cNvPr id="31" name="FooterText"/>
          <p:cNvSpPr/>
          <p:nvPr/>
        </p:nvSpPr>
        <p:spPr>
          <a:xfrm>
            <a:off x="480000" y="4520000"/>
            <a:ext cx="8184000" cy="280000"/>
          </a:xfrm>
          <a:prstGeom prst="rect">
            <a:avLst/>
          </a:prstGeom>
          <a:noFill/>
          <a:ln>
            <a:noFill/>
          </a:ln>
        </p:spPr>
        <p:txBody>
          <a:bodyPr wrap="square" lIns="0" tIns="0" rIns="0" bIns="0" rtlCol="0" anchor="t"/>
          <a:lstStyle/>
          <a:p>
            <a:pPr marL="0" indent="0" algn="ctr">
              <a:buNone/>
            </a:pPr>
            <a:r>
              <a:rPr lang="en-US" sz="1800" b="1" i="0" kern="0" dirty="0">
                <a:solidFill>
                  <a:srgbClr val="F5C125"/>
                </a:solidFill>
                <a:latin typeface="Georgia"/>
              </a:rPr>
              <a:t>sanmarkkamlife.org</a:t>
            </a:r>
          </a:p>
        </p:txBody>
      </p:sp>
      <p:sp>
        <p:nvSpPr>
          <p:cNvPr id="32" name="FooterSub"/>
          <p:cNvSpPr/>
          <p:nvPr/>
        </p:nvSpPr>
        <p:spPr>
          <a:xfrm>
            <a:off x="480000" y="4820000"/>
            <a:ext cx="8184000" cy="200000"/>
          </a:xfrm>
          <a:prstGeom prst="rect">
            <a:avLst/>
          </a:prstGeom>
          <a:noFill/>
          <a:ln>
            <a:noFill/>
          </a:ln>
        </p:spPr>
        <p:txBody>
          <a:bodyPr wrap="square" lIns="0" tIns="0" rIns="0" bIns="0" rtlCol="0" anchor="t"/>
          <a:lstStyle/>
          <a:p>
            <a:pPr marL="0" indent="0" algn="ctr">
              <a:buNone/>
            </a:pPr>
            <a:r>
              <a:rPr lang="en-US" sz="900" b="0" i="0" kern="0" dirty="0">
                <a:solidFill>
                  <a:schemeClr val="bg1"/>
                </a:solidFill>
                <a:latin typeface="Calibri"/>
              </a:rPr>
              <a:t>Sanmarkkam Life APS  ·  </a:t>
            </a:r>
            <a:r>
              <a:rPr lang="en-US" sz="900" kern="0" dirty="0">
                <a:solidFill>
                  <a:schemeClr val="bg1"/>
                </a:solidFill>
                <a:latin typeface="Calibri"/>
              </a:rPr>
              <a:t>Registered </a:t>
            </a:r>
            <a:r>
              <a:rPr lang="en-US" sz="900" b="0" i="0" kern="0" dirty="0" err="1">
                <a:solidFill>
                  <a:schemeClr val="bg1"/>
                </a:solidFill>
                <a:latin typeface="Calibri"/>
              </a:rPr>
              <a:t>registered</a:t>
            </a:r>
            <a:r>
              <a:rPr lang="en-US" sz="900" b="0" i="0" kern="0" dirty="0">
                <a:solidFill>
                  <a:schemeClr val="bg1"/>
                </a:solidFill>
                <a:latin typeface="Calibri"/>
              </a:rPr>
              <a:t> nonprofit  ·  Global reach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19">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0" y="5093208"/>
            <a:ext cx="9144000" cy="54864"/>
          </a:xfrm>
          <a:prstGeom prst="rect">
            <a:avLst/>
          </a:prstGeom>
          <a:solidFill>
            <a:srgbClr val="F5C125"/>
          </a:solidFill>
          <a:ln w="12700">
            <a:solidFill>
              <a:srgbClr val="F5C125"/>
            </a:solidFill>
            <a:prstDash val="solid"/>
          </a:ln>
        </p:spPr>
      </p:sp>
      <p:sp>
        <p:nvSpPr>
          <p:cNvPr id="4" name="Text 1"/>
          <p:cNvSpPr/>
          <p:nvPr/>
        </p:nvSpPr>
        <p:spPr>
          <a:xfrm>
            <a:off x="548640" y="1965960"/>
            <a:ext cx="8229600" cy="658368"/>
          </a:xfrm>
          <a:prstGeom prst="rect">
            <a:avLst/>
          </a:prstGeom>
          <a:noFill/>
          <a:ln/>
        </p:spPr>
        <p:txBody>
          <a:bodyPr wrap="square" lIns="0" tIns="0" rIns="0" bIns="0" rtlCol="0" anchor="ctr"/>
          <a:lstStyle/>
          <a:p>
            <a:pPr marL="0" indent="0" algn="ctr">
              <a:buNone/>
            </a:pPr>
            <a:endParaRPr lang="en-US" sz="3600" b="1" dirty="0">
              <a:solidFill>
                <a:srgbClr val="FFC000"/>
              </a:solidFill>
            </a:endParaRPr>
          </a:p>
        </p:txBody>
      </p:sp>
      <p:sp>
        <p:nvSpPr>
          <p:cNvPr id="5" name="Text 2"/>
          <p:cNvSpPr/>
          <p:nvPr/>
        </p:nvSpPr>
        <p:spPr>
          <a:xfrm>
            <a:off x="604911" y="2482596"/>
            <a:ext cx="8229600" cy="320040"/>
          </a:xfrm>
          <a:prstGeom prst="rect">
            <a:avLst/>
          </a:prstGeom>
          <a:noFill/>
          <a:ln/>
        </p:spPr>
        <p:txBody>
          <a:bodyPr wrap="square" lIns="0" tIns="0" rIns="0" bIns="0" rtlCol="0" anchor="ctr"/>
          <a:lstStyle/>
          <a:p>
            <a:pPr marL="0" indent="0" algn="ctr">
              <a:buNone/>
            </a:pPr>
            <a:r>
              <a:rPr lang="en-US" sz="2000" b="1" i="1" kern="0" spc="100" dirty="0">
                <a:solidFill>
                  <a:srgbClr val="FFC000"/>
                </a:solidFill>
                <a:latin typeface="Georgia" pitchFamily="34" charset="0"/>
                <a:ea typeface="Georgia" pitchFamily="34" charset="-122"/>
                <a:cs typeface="Georgia" pitchFamily="34" charset="-120"/>
              </a:rPr>
              <a:t>ARUT PERUM JOTHI  ·  TANNI PERUM KARUNAI  ·  ARUT PERUM JOTHI</a:t>
            </a:r>
            <a:endParaRPr lang="en-US" sz="2000" b="1" dirty="0">
              <a:solidFill>
                <a:srgbClr val="FFC000"/>
              </a:solidFill>
            </a:endParaRPr>
          </a:p>
        </p:txBody>
      </p:sp>
      <p:sp>
        <p:nvSpPr>
          <p:cNvPr id="6" name="Shape 3"/>
          <p:cNvSpPr/>
          <p:nvPr/>
        </p:nvSpPr>
        <p:spPr>
          <a:xfrm>
            <a:off x="3200400" y="3090672"/>
            <a:ext cx="2743200" cy="18288"/>
          </a:xfrm>
          <a:prstGeom prst="rect">
            <a:avLst/>
          </a:prstGeom>
          <a:solidFill>
            <a:srgbClr val="F5C125"/>
          </a:solidFill>
          <a:ln w="12700">
            <a:solidFill>
              <a:srgbClr val="F5C125"/>
            </a:solidFill>
            <a:prstDash val="solid"/>
          </a:ln>
        </p:spPr>
      </p:sp>
      <p:sp>
        <p:nvSpPr>
          <p:cNvPr id="7" name="Text 4"/>
          <p:cNvSpPr/>
          <p:nvPr/>
        </p:nvSpPr>
        <p:spPr>
          <a:xfrm>
            <a:off x="914400" y="3273552"/>
            <a:ext cx="7315200" cy="777240"/>
          </a:xfrm>
          <a:prstGeom prst="rect">
            <a:avLst/>
          </a:prstGeom>
          <a:noFill/>
          <a:ln/>
        </p:spPr>
        <p:txBody>
          <a:bodyPr wrap="square" lIns="0" tIns="0" rIns="0" bIns="0" rtlCol="0" anchor="ctr"/>
          <a:lstStyle/>
          <a:p>
            <a:pPr marL="0" indent="0" algn="ctr">
              <a:lnSpc>
                <a:spcPct val="155000"/>
              </a:lnSpc>
              <a:buNone/>
            </a:pPr>
            <a:r>
              <a:rPr lang="en-US" sz="1500" dirty="0">
                <a:solidFill>
                  <a:schemeClr val="bg1"/>
                </a:solidFill>
                <a:latin typeface="Georgia" pitchFamily="34" charset="0"/>
                <a:ea typeface="Georgia" pitchFamily="34" charset="-122"/>
                <a:cs typeface="Georgia" pitchFamily="34" charset="-120"/>
              </a:rPr>
              <a:t>The Vast Grace Light. It is still here.</a:t>
            </a:r>
            <a:endParaRPr lang="en-US" sz="1500" dirty="0">
              <a:solidFill>
                <a:schemeClr val="bg1"/>
              </a:solidFill>
            </a:endParaRPr>
          </a:p>
          <a:p>
            <a:pPr marL="0" indent="0" algn="ctr">
              <a:lnSpc>
                <a:spcPct val="155000"/>
              </a:lnSpc>
              <a:buNone/>
            </a:pPr>
            <a:r>
              <a:rPr lang="en-US" sz="1500" dirty="0">
                <a:solidFill>
                  <a:schemeClr val="bg1"/>
                </a:solidFill>
                <a:latin typeface="Georgia" pitchFamily="34" charset="0"/>
                <a:ea typeface="Georgia" pitchFamily="34" charset="-122"/>
                <a:cs typeface="Georgia" pitchFamily="34" charset="-120"/>
              </a:rPr>
              <a:t>It has always been here. In you, as much as in anyone.</a:t>
            </a:r>
            <a:endParaRPr lang="en-US" sz="1500" dirty="0">
              <a:solidFill>
                <a:schemeClr val="bg1"/>
              </a:solidFill>
            </a:endParaRPr>
          </a:p>
        </p:txBody>
      </p:sp>
      <p:sp>
        <p:nvSpPr>
          <p:cNvPr id="8" name="Text 5"/>
          <p:cNvSpPr/>
          <p:nvPr/>
        </p:nvSpPr>
        <p:spPr>
          <a:xfrm>
            <a:off x="914400" y="4133088"/>
            <a:ext cx="7315200" cy="347472"/>
          </a:xfrm>
          <a:prstGeom prst="rect">
            <a:avLst/>
          </a:prstGeom>
          <a:noFill/>
          <a:ln/>
        </p:spPr>
        <p:txBody>
          <a:bodyPr wrap="square" lIns="0" tIns="0" rIns="0" bIns="0" rtlCol="0" anchor="ctr"/>
          <a:lstStyle/>
          <a:p>
            <a:pPr marL="0" indent="0" algn="ctr">
              <a:buNone/>
            </a:pPr>
            <a:r>
              <a:rPr lang="en-US" sz="1250" i="1" dirty="0">
                <a:solidFill>
                  <a:srgbClr val="F5C125"/>
                </a:solidFill>
                <a:latin typeface="Calibri" pitchFamily="34" charset="0"/>
                <a:ea typeface="Calibri" pitchFamily="34" charset="-122"/>
                <a:cs typeface="Calibri" pitchFamily="34" charset="-120"/>
              </a:rPr>
              <a:t>The door is open. You are invited to walk through it.</a:t>
            </a:r>
            <a:endParaRPr lang="en-US" sz="1250" dirty="0"/>
          </a:p>
        </p:txBody>
      </p:sp>
      <p:pic>
        <p:nvPicPr>
          <p:cNvPr id="11" name="Picture 10" descr="A yellow and white flag with a candle on a pole  AI-generated content may be incorrect.">
            <a:extLst>
              <a:ext uri="{FF2B5EF4-FFF2-40B4-BE49-F238E27FC236}">
                <a16:creationId xmlns:a16="http://schemas.microsoft.com/office/drawing/2014/main" id="{AFFA2680-AF42-FA31-D1A2-C927EEB38F7E}"/>
              </a:ext>
            </a:extLst>
          </p:cNvPr>
          <p:cNvPicPr>
            <a:picLocks noChangeAspect="1"/>
          </p:cNvPicPr>
          <p:nvPr/>
        </p:nvPicPr>
        <p:blipFill>
          <a:blip r:embed="rId3"/>
          <a:stretch>
            <a:fillRect/>
          </a:stretch>
        </p:blipFill>
        <p:spPr>
          <a:xfrm>
            <a:off x="3858768" y="365760"/>
            <a:ext cx="1426464" cy="1426464"/>
          </a:xfrm>
          <a:prstGeom prst="rect">
            <a:avLst/>
          </a:prstGeom>
        </p:spPr>
      </p:pic>
      <p:sp>
        <p:nvSpPr>
          <p:cNvPr id="3" name="Text 2">
            <a:extLst>
              <a:ext uri="{FF2B5EF4-FFF2-40B4-BE49-F238E27FC236}">
                <a16:creationId xmlns:a16="http://schemas.microsoft.com/office/drawing/2014/main" id="{BD87AEFD-F2B2-CD53-FB4B-27412B5F7912}"/>
              </a:ext>
            </a:extLst>
          </p:cNvPr>
          <p:cNvSpPr/>
          <p:nvPr/>
        </p:nvSpPr>
        <p:spPr>
          <a:xfrm>
            <a:off x="457200" y="4562856"/>
            <a:ext cx="8229600" cy="320040"/>
          </a:xfrm>
          <a:prstGeom prst="rect">
            <a:avLst/>
          </a:prstGeom>
          <a:noFill/>
          <a:ln/>
        </p:spPr>
        <p:txBody>
          <a:bodyPr wrap="square" lIns="0" tIns="0" rIns="0" bIns="0" rtlCol="0" anchor="ctr"/>
          <a:lstStyle/>
          <a:p>
            <a:pPr marL="0" indent="0" algn="ctr">
              <a:buNone/>
            </a:pPr>
            <a:r>
              <a:rPr lang="en-US" sz="1200" b="1" i="1" kern="0" spc="100" dirty="0">
                <a:solidFill>
                  <a:schemeClr val="bg1"/>
                </a:solidFill>
                <a:latin typeface="Georgia" pitchFamily="34" charset="0"/>
                <a:ea typeface="Georgia" pitchFamily="34" charset="-122"/>
                <a:cs typeface="Georgia" pitchFamily="34" charset="-120"/>
              </a:rPr>
              <a:t>Sanmarkkamlife.org/start</a:t>
            </a:r>
            <a:endParaRPr lang="en-US" sz="1200" b="1" dirty="0">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1980</TotalTime>
  <Words>5863</Words>
  <Application>Microsoft Office PowerPoint</Application>
  <PresentationFormat>On-screen Show (16:9)</PresentationFormat>
  <Paragraphs>574</Paragraphs>
  <Slides>41</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Calibri</vt:lpstr>
      <vt:lpstr>Georgia</vt:lpstr>
      <vt:lpstr>Google Sans Text</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Teachings of Ramalinga Swamigal</dc:title>
  <dc:subject>PptxGenJS Presentation</dc:subject>
  <dc:creator>Sanmarkkam Life APS</dc:creator>
  <cp:lastModifiedBy>Alessandro Calcagni</cp:lastModifiedBy>
  <cp:revision>32</cp:revision>
  <dcterms:created xsi:type="dcterms:W3CDTF">2026-05-15T12:44:27Z</dcterms:created>
  <dcterms:modified xsi:type="dcterms:W3CDTF">2026-06-25T09:19:30Z</dcterms:modified>
</cp:coreProperties>
</file>